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5"/>
  </p:notesMasterIdLst>
  <p:sldIdLst>
    <p:sldId id="256" r:id="rId2"/>
    <p:sldId id="406" r:id="rId3"/>
    <p:sldId id="409" r:id="rId4"/>
    <p:sldId id="365" r:id="rId5"/>
    <p:sldId id="265" r:id="rId6"/>
    <p:sldId id="522" r:id="rId7"/>
    <p:sldId id="266" r:id="rId8"/>
    <p:sldId id="270" r:id="rId9"/>
    <p:sldId id="510" r:id="rId10"/>
    <p:sldId id="517" r:id="rId11"/>
    <p:sldId id="518" r:id="rId12"/>
    <p:sldId id="519" r:id="rId13"/>
    <p:sldId id="259" r:id="rId14"/>
    <p:sldId id="450" r:id="rId15"/>
    <p:sldId id="514" r:id="rId16"/>
    <p:sldId id="523" r:id="rId17"/>
    <p:sldId id="501" r:id="rId18"/>
    <p:sldId id="524" r:id="rId19"/>
    <p:sldId id="525" r:id="rId20"/>
    <p:sldId id="526" r:id="rId21"/>
    <p:sldId id="527" r:id="rId22"/>
    <p:sldId id="503" r:id="rId23"/>
    <p:sldId id="499" r:id="rId24"/>
    <p:sldId id="500" r:id="rId25"/>
    <p:sldId id="498" r:id="rId26"/>
    <p:sldId id="492" r:id="rId27"/>
    <p:sldId id="495" r:id="rId28"/>
    <p:sldId id="529" r:id="rId29"/>
    <p:sldId id="530" r:id="rId30"/>
    <p:sldId id="491" r:id="rId31"/>
    <p:sldId id="512" r:id="rId32"/>
    <p:sldId id="515" r:id="rId33"/>
    <p:sldId id="528" r:id="rId3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522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17"/>
            <p14:sldId id="518"/>
            <p14:sldId id="519"/>
          </p14:sldIdLst>
        </p14:section>
        <p14:section name="UX" id="{A7C1F904-D9B9-454D-A615-A5DD87C4A287}">
          <p14:sldIdLst/>
        </p14:section>
        <p14:section name="UI 설명" id="{59004B11-1E85-4B8A-9F39-FB7E309C18A7}">
          <p14:sldIdLst>
            <p14:sldId id="259"/>
            <p14:sldId id="450"/>
            <p14:sldId id="514"/>
            <p14:sldId id="523"/>
            <p14:sldId id="501"/>
            <p14:sldId id="524"/>
            <p14:sldId id="525"/>
            <p14:sldId id="526"/>
            <p14:sldId id="527"/>
            <p14:sldId id="503"/>
            <p14:sldId id="499"/>
            <p14:sldId id="500"/>
            <p14:sldId id="498"/>
            <p14:sldId id="492"/>
            <p14:sldId id="495"/>
            <p14:sldId id="529"/>
            <p14:sldId id="530"/>
          </p14:sldIdLst>
        </p14:section>
        <p14:section name="낙서" id="{302F2E2B-22C5-4571-9D63-D226E218D771}">
          <p14:sldIdLst>
            <p14:sldId id="491"/>
            <p14:sldId id="512"/>
            <p14:sldId id="515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2" pos="5246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FFF6DD"/>
    <a:srgbClr val="FFD966"/>
    <a:srgbClr val="F8CBAD"/>
    <a:srgbClr val="C5E0B4"/>
    <a:srgbClr val="BDD7EE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0233" autoAdjust="0"/>
  </p:normalViewPr>
  <p:slideViewPr>
    <p:cSldViewPr snapToGrid="0" showGuides="1">
      <p:cViewPr>
        <p:scale>
          <a:sx n="100" d="100"/>
          <a:sy n="100" d="100"/>
        </p:scale>
        <p:origin x="594" y="150"/>
      </p:cViewPr>
      <p:guideLst>
        <p:guide pos="5246"/>
        <p:guide orient="horz" pos="20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hjy5\Desktop\&#44172;&#51076;%20&#51060;&#50857;&#51088;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플랫폼 별 게임 이용률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Sheet2!$L$10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Sheet2!$L$11:$L$18</c:f>
              <c:numCache>
                <c:formatCode>General</c:formatCode>
                <c:ptCount val="8"/>
                <c:pt idx="0">
                  <c:v>53.6</c:v>
                </c:pt>
                <c:pt idx="1">
                  <c:v>30</c:v>
                </c:pt>
                <c:pt idx="2">
                  <c:v>72.7</c:v>
                </c:pt>
                <c:pt idx="3">
                  <c:v>68.400000000000006</c:v>
                </c:pt>
                <c:pt idx="4">
                  <c:v>53.9</c:v>
                </c:pt>
                <c:pt idx="5">
                  <c:v>32.4</c:v>
                </c:pt>
                <c:pt idx="6">
                  <c:v>19.5</c:v>
                </c:pt>
                <c:pt idx="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2-40C3-9848-079BC9B11487}"/>
            </c:ext>
          </c:extLst>
        </c:ser>
        <c:ser>
          <c:idx val="1"/>
          <c:order val="1"/>
          <c:tx>
            <c:strRef>
              <c:f>Sheet2!$M$10</c:f>
              <c:strCache>
                <c:ptCount val="1"/>
                <c:pt idx="0">
                  <c:v>모바일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Sheet2!$M$11:$M$18</c:f>
              <c:numCache>
                <c:formatCode>General</c:formatCode>
                <c:ptCount val="8"/>
                <c:pt idx="0">
                  <c:v>60.8</c:v>
                </c:pt>
                <c:pt idx="1">
                  <c:v>57.2</c:v>
                </c:pt>
                <c:pt idx="2">
                  <c:v>79.7</c:v>
                </c:pt>
                <c:pt idx="3">
                  <c:v>74.599999999999994</c:v>
                </c:pt>
                <c:pt idx="4">
                  <c:v>76.8</c:v>
                </c:pt>
                <c:pt idx="5">
                  <c:v>50.3</c:v>
                </c:pt>
                <c:pt idx="6">
                  <c:v>43.5</c:v>
                </c:pt>
                <c:pt idx="7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A2-40C3-9848-079BC9B11487}"/>
            </c:ext>
          </c:extLst>
        </c:ser>
        <c:ser>
          <c:idx val="2"/>
          <c:order val="2"/>
          <c:tx>
            <c:strRef>
              <c:f>Sheet2!$N$10</c:f>
              <c:strCache>
                <c:ptCount val="1"/>
                <c:pt idx="0">
                  <c:v>콘솔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Sheet2!$N$11:$N$18</c:f>
              <c:numCache>
                <c:formatCode>General</c:formatCode>
                <c:ptCount val="8"/>
                <c:pt idx="0">
                  <c:v>16.5</c:v>
                </c:pt>
                <c:pt idx="1">
                  <c:v>10</c:v>
                </c:pt>
                <c:pt idx="2">
                  <c:v>6.3</c:v>
                </c:pt>
                <c:pt idx="3">
                  <c:v>20.7</c:v>
                </c:pt>
                <c:pt idx="4">
                  <c:v>26.4</c:v>
                </c:pt>
                <c:pt idx="5">
                  <c:v>15.8</c:v>
                </c:pt>
                <c:pt idx="6">
                  <c:v>4.5999999999999996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A2-40C3-9848-079BC9B11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13408"/>
        <c:axId val="74114944"/>
      </c:barChart>
      <c:catAx>
        <c:axId val="7411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4944"/>
        <c:crosses val="autoZero"/>
        <c:auto val="1"/>
        <c:lblAlgn val="ctr"/>
        <c:lblOffset val="100"/>
        <c:noMultiLvlLbl val="0"/>
      </c:catAx>
      <c:valAx>
        <c:axId val="7411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5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장르가 대중적이지 않은 마이너한 장르라 게임의 주 이용 타겟을 일반인이 아닌 기존 </a:t>
            </a:r>
            <a:r>
              <a:rPr lang="ko-KR" altLang="en-US" dirty="0" err="1"/>
              <a:t>로그라이크를</a:t>
            </a:r>
            <a:r>
              <a:rPr lang="ko-KR" altLang="en-US" dirty="0"/>
              <a:t> 플레이한 경험이 있는 유저들로 설정해야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31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r>
              <a:rPr lang="ko-KR" altLang="en-US" dirty="0"/>
              <a:t>장르 분석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25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8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4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페이지마다 중요한 부분 표기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0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3" r="126"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4" y="-35385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9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33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전투에 집중할 수 있는 </a:t>
            </a:r>
            <a:r>
              <a:rPr lang="en-US" altLang="ko-KR" sz="2400" dirty="0">
                <a:solidFill>
                  <a:schemeClr val="bg1"/>
                </a:solidFill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</a:rPr>
              <a:t>를 위한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625055"/>
            <a:ext cx="4114800" cy="852488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배틀 그라운드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오버워치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없음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가기전에는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친구들과 보내는 시간이 많았으며 주로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이후로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 가는 시간이 줄어들어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주로 친구들과 경쟁 요소를 즐기기도 하며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혼자 플레이 할 때에는 짧은 시간에 집중할 수 있는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캐주얼 게임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을 주로 플레이 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현재 즐기고 있는 </a:t>
                      </a:r>
                      <a:r>
                        <a:rPr lang="ko-KR" altLang="en-US" sz="1100" dirty="0" err="1"/>
                        <a:t>하이퍼캐주얼</a:t>
                      </a:r>
                      <a:r>
                        <a:rPr lang="ko-KR" altLang="en-US" sz="1100" dirty="0"/>
                        <a:t> 게임이 지루해져 새롭게 시작할 다른 장르의 게임을 찾고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친구의 추천으로 게임을 다운받아 시작하게 되었다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하다 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이전에 경험하지 못했던 장르와 그래픽 표현 방식이 신선하게 받아들이고 몰입해서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97913"/>
              </p:ext>
            </p:extLst>
          </p:nvPr>
        </p:nvGraphicFramePr>
        <p:xfrm>
          <a:off x="1927914" y="848143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2140026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Image result for dcinside">
            <a:extLst>
              <a:ext uri="{FF2B5EF4-FFF2-40B4-BE49-F238E27FC236}">
                <a16:creationId xmlns:a16="http://schemas.microsoft.com/office/drawing/2014/main" id="{3D5F1904-D994-4A34-8660-8F0697B67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7" t="31632" r="31680" b="31515"/>
          <a:stretch/>
        </p:blipFill>
        <p:spPr bwMode="auto">
          <a:xfrm>
            <a:off x="931742" y="3257340"/>
            <a:ext cx="370514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22" y="3231927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 err="1"/>
                        <a:t>프랜즈</a:t>
                      </a:r>
                      <a:r>
                        <a:rPr lang="ko-KR" altLang="en-US" sz="1200" dirty="0"/>
                        <a:t> 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애니팡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무한의 계단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퍼즐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가끔 관심이 가는 게임은 직접 구매하거나 다운받아 </a:t>
                      </a:r>
                      <a:r>
                        <a:rPr lang="ko-KR" altLang="en-US" sz="1200" dirty="0" err="1"/>
                        <a:t>플레이하기도</a:t>
                      </a:r>
                      <a:r>
                        <a:rPr lang="ko-KR" altLang="en-US" sz="1200" dirty="0"/>
                        <a:t> 하는데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조작 숙련도를 쌓기 힘들어 오래 </a:t>
                      </a:r>
                      <a:r>
                        <a:rPr lang="ko-KR" altLang="en-US" sz="1200" dirty="0" err="1"/>
                        <a:t>플레이하기</a:t>
                      </a:r>
                      <a:r>
                        <a:rPr lang="ko-KR" altLang="en-US" sz="1200" dirty="0"/>
                        <a:t> 어렵다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주로 통학 시간을 활용해 조작이 쉬운 퍼즐게임을 또는 쉽게 플레이 할 수 있는 게임을 선호한다</a:t>
                      </a:r>
                      <a:r>
                        <a:rPr lang="en-US" altLang="ko-KR" sz="1200" dirty="0"/>
                        <a:t>.  </a:t>
                      </a:r>
                      <a:r>
                        <a:rPr lang="ko-KR" altLang="en-US" sz="1200" dirty="0"/>
                        <a:t>최근에 친구에게 </a:t>
                      </a:r>
                      <a:r>
                        <a:rPr lang="en-US" altLang="ko-KR" sz="1200" dirty="0"/>
                        <a:t>RPG</a:t>
                      </a:r>
                      <a:r>
                        <a:rPr lang="ko-KR" altLang="en-US" sz="1200" dirty="0"/>
                        <a:t>게임을 추천 받아 입문한 적 있다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 하나의 게임이 빠지면 해당 게임만 오랜 시간 플레이 하는 경향이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힘들지만 점차 쌓이는 숙련도에 점차 적응하며 게임을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플레이함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24426" y="3004685"/>
          <a:ext cx="6871676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919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유튜브에서</a:t>
                      </a:r>
                      <a:r>
                        <a:rPr lang="ko-KR" altLang="en-US" sz="1100" dirty="0"/>
                        <a:t> 관련 영상을 시청한 이후 다운로드 받아 플레이를 시작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기존에 경험하지 않은 장르의 게임이라는 점에서 호기심이 생겨 플레이를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결심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평서 여가시간을 활용해 틈틈이 숙련도를 쌓고 캐릭터를 육성하는 방식으로 게임을 즐김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해보는 조이스틱 조작에 실수도 많았지만 점차 숙련도를 쌓아 극복하는 것에 성취감을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07125"/>
              </p:ext>
            </p:extLst>
          </p:nvPr>
        </p:nvGraphicFramePr>
        <p:xfrm>
          <a:off x="1927914" y="8406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91745528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평소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 </a:t>
                      </a:r>
                      <a:r>
                        <a:rPr lang="ko-KR" altLang="en-US" sz="1200" dirty="0" err="1"/>
                        <a:t>모바일로</a:t>
                      </a:r>
                      <a:r>
                        <a:rPr lang="ko-KR" altLang="en-US" sz="1200" dirty="0"/>
                        <a:t> 짧게 즐길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콘솔 류의 게임을 좋아해 가끔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찾는다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여러 커뮤니티를 다니며 지인들과 소통을 하기 때문에 신작 게임의 소식에 </a:t>
                      </a:r>
                      <a:r>
                        <a:rPr lang="ko-KR" altLang="en-US" sz="1200" dirty="0" err="1"/>
                        <a:t>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983199673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대신 너무 똑같으면 해당 게임과 비슷하다는 것에 불만을 가지고 게임을 플레이 하지 않을 수도 있음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가정에서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나 콘솔 게임을 플레이 할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수 없는 환경이라 게임을 하고 싶은 마음에 모바일 게임을 찾기 시작함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통해 사전예약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얼리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엑세스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를 신청함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신작 </a:t>
                      </a:r>
                      <a:r>
                        <a:rPr lang="ko-KR" altLang="en-US" sz="1100" dirty="0" err="1"/>
                        <a:t>인디</a:t>
                      </a:r>
                      <a:r>
                        <a:rPr lang="ko-KR" altLang="en-US" sz="1100" dirty="0"/>
                        <a:t> 게임 출시 소식을 듣고 커뮤니티를 통해 사람들과 소통하며 출시일 까지 기다림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모바일에서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찾기 힘든 장르의 게임을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한다는 것에 만족감을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11567"/>
          <a:stretch/>
        </p:blipFill>
        <p:spPr bwMode="auto">
          <a:xfrm>
            <a:off x="393055" y="801307"/>
            <a:ext cx="1464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476060"/>
              </p:ext>
            </p:extLst>
          </p:nvPr>
        </p:nvGraphicFramePr>
        <p:xfrm>
          <a:off x="1927914" y="839616"/>
          <a:ext cx="2782919" cy="1828382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6635"/>
              </p:ext>
            </p:extLst>
          </p:nvPr>
        </p:nvGraphicFramePr>
        <p:xfrm>
          <a:off x="5274031" y="3655374"/>
          <a:ext cx="6338851" cy="2593026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340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589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50239"/>
              </p:ext>
            </p:extLst>
          </p:nvPr>
        </p:nvGraphicFramePr>
        <p:xfrm>
          <a:off x="437742" y="3655374"/>
          <a:ext cx="4758015" cy="2593026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546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3837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2481789"/>
              </p:ext>
            </p:extLst>
          </p:nvPr>
        </p:nvGraphicFramePr>
        <p:xfrm>
          <a:off x="436121" y="893716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참고 자료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769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126040"/>
            <a:ext cx="6021428" cy="1934526"/>
            <a:chOff x="4767989" y="3961713"/>
            <a:chExt cx="6313554" cy="20283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8089902" y="5694560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3" idx="2"/>
              <a:endCxn id="14" idx="3"/>
            </p:cNvCxnSpPr>
            <p:nvPr/>
          </p:nvCxnSpPr>
          <p:spPr>
            <a:xfrm rot="5400000">
              <a:off x="9664006" y="5173027"/>
              <a:ext cx="139577" cy="1199020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8B7CD7-D741-4F4D-A8FC-8A3FBE6019CC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8612093" y="5544107"/>
              <a:ext cx="0" cy="15045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376958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484820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376958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2681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376958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376958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2682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511314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136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09712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버튼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2" y="1033844"/>
            <a:ext cx="3168327" cy="2222364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346982A-FFBA-4060-85FB-D8E8622C2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4" y="811436"/>
            <a:ext cx="3540355" cy="1587388"/>
          </a:xfrm>
        </p:spPr>
      </p:pic>
      <p:pic>
        <p:nvPicPr>
          <p:cNvPr id="6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AE39C7E6-F7ED-4723-AA57-00F912EFA9C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2482515"/>
            <a:ext cx="3540357" cy="1972145"/>
          </a:xfr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DC1719BB-26EF-41E7-AB6C-B382B8008E03}"/>
              </a:ext>
            </a:extLst>
          </p:cNvPr>
          <p:cNvSpPr txBox="1">
            <a:spLocks/>
          </p:cNvSpPr>
          <p:nvPr/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>
                <a:solidFill>
                  <a:schemeClr val="bg1"/>
                </a:solidFill>
              </a:rPr>
              <a:t>전투 화면 </a:t>
            </a:r>
            <a:r>
              <a:rPr lang="en-US" altLang="ko-KR">
                <a:solidFill>
                  <a:schemeClr val="bg1"/>
                </a:solidFill>
              </a:rPr>
              <a:t>UI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D8025C3E-7313-4402-800D-A8803BC59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037421"/>
              </p:ext>
            </p:extLst>
          </p:nvPr>
        </p:nvGraphicFramePr>
        <p:xfrm>
          <a:off x="4359745" y="690856"/>
          <a:ext cx="7241706" cy="569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34852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3449814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이미지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캐릭터의 상태 값을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창에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상태를 이미지를 통하 한번에 확인할 수 있도록 하기 위해 연관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모아 놓음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개수는 없는 경우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 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중앙에 숫치 값 텍스트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방어막 개수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개수 만큼 출력 우측부터 삭제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적용된 버프 이미지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좌측부터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왼쪽 정렬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656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위치를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게임을 진행하기 위한 필수 정보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텍스트로 현재 진행 정도를 확인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이미지로 다음 진행할 방을 선택할 때 필요한 방정보를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해당 정보는 필요가 없으며 좁은 화면을 차지하고 있기 때문에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3751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위치와 인접한 방의 정보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05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우측 하단에 배치되는 공격 관련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공격 버튼을 기준으로 스킬 버튼들을 둥글게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엄지손가락으로 터치가 쉬운 범위에 스킬 버튼과 공격 버튼을 배치함으로 조작의 편의성 올림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76562"/>
                  </a:ext>
                </a:extLst>
              </a:tr>
              <a:tr h="1052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 변경 버튼을 화면 최 우측에 배치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 터치 시 사용하는 무기가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오랜 시간 유지하는 것으로 아이템 정보를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미스로 유저가 원하지 않은 시점에 무기가 변경되는 것을 방지하기 위해 조작 범위 안쪽에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5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개로 분리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가까이에 위치하게 되면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이미지가 변경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저가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 가능한 상태인지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통해 직관적으로 알 수 있어야 한다고 판단했음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8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81AC0F-D5F6-4D6C-A882-4010C36E5B48}"/>
              </a:ext>
            </a:extLst>
          </p:cNvPr>
          <p:cNvSpPr txBox="1"/>
          <p:nvPr/>
        </p:nvSpPr>
        <p:spPr>
          <a:xfrm>
            <a:off x="604776" y="101689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2DC7-F49F-4BB0-8301-E50D2F7617F1}"/>
              </a:ext>
            </a:extLst>
          </p:cNvPr>
          <p:cNvSpPr txBox="1"/>
          <p:nvPr/>
        </p:nvSpPr>
        <p:spPr>
          <a:xfrm>
            <a:off x="1570467" y="101689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5DB9C-F067-48EB-8246-38666177B9DC}"/>
              </a:ext>
            </a:extLst>
          </p:cNvPr>
          <p:cNvSpPr txBox="1"/>
          <p:nvPr/>
        </p:nvSpPr>
        <p:spPr>
          <a:xfrm>
            <a:off x="1532367" y="14302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589B0-D620-47C3-B2C7-1261BD4F9785}"/>
              </a:ext>
            </a:extLst>
          </p:cNvPr>
          <p:cNvSpPr txBox="1"/>
          <p:nvPr/>
        </p:nvSpPr>
        <p:spPr>
          <a:xfrm>
            <a:off x="623826" y="176373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678A2-5935-4B4B-94C6-86800B22E695}"/>
              </a:ext>
            </a:extLst>
          </p:cNvPr>
          <p:cNvSpPr txBox="1"/>
          <p:nvPr/>
        </p:nvSpPr>
        <p:spPr>
          <a:xfrm>
            <a:off x="624058" y="24862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C519C-29B1-4D58-9E7A-2713A906307F}"/>
              </a:ext>
            </a:extLst>
          </p:cNvPr>
          <p:cNvSpPr txBox="1"/>
          <p:nvPr/>
        </p:nvSpPr>
        <p:spPr>
          <a:xfrm>
            <a:off x="631593" y="287645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pic>
        <p:nvPicPr>
          <p:cNvPr id="17" name="내용 개체 틀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5F49132-0384-4ECC-88F2-895720FF3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4547876"/>
            <a:ext cx="2168760" cy="1608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DBB58-3271-48A3-ABC8-B38598A98BB7}"/>
              </a:ext>
            </a:extLst>
          </p:cNvPr>
          <p:cNvSpPr txBox="1"/>
          <p:nvPr/>
        </p:nvSpPr>
        <p:spPr>
          <a:xfrm>
            <a:off x="637483" y="458804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20925-D315-4BB0-AC87-EA5AF1DC5226}"/>
              </a:ext>
            </a:extLst>
          </p:cNvPr>
          <p:cNvSpPr txBox="1"/>
          <p:nvPr/>
        </p:nvSpPr>
        <p:spPr>
          <a:xfrm>
            <a:off x="2190984" y="493674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</a:t>
            </a:r>
            <a:endParaRPr lang="ko-KR" altLang="en-US" sz="1200" dirty="0"/>
          </a:p>
        </p:txBody>
      </p:sp>
      <p:pic>
        <p:nvPicPr>
          <p:cNvPr id="21" name="내용 개체 틀 40">
            <a:extLst>
              <a:ext uri="{FF2B5EF4-FFF2-40B4-BE49-F238E27FC236}">
                <a16:creationId xmlns:a16="http://schemas.microsoft.com/office/drawing/2014/main" id="{CEC40F60-91F3-46FE-9027-C8316384C8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9" t="72496" r="8710" b="2263"/>
          <a:stretch/>
        </p:blipFill>
        <p:spPr>
          <a:xfrm>
            <a:off x="3311762" y="4547877"/>
            <a:ext cx="817326" cy="792463"/>
          </a:xfrm>
          <a:prstGeom prst="rect">
            <a:avLst/>
          </a:prstGeom>
        </p:spPr>
      </p:pic>
      <p:pic>
        <p:nvPicPr>
          <p:cNvPr id="3" name="그림 2" descr="전자기기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162DE660-F365-41A8-B382-92887C59F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7" t="55070" r="3764" b="39213"/>
          <a:stretch/>
        </p:blipFill>
        <p:spPr>
          <a:xfrm>
            <a:off x="3311762" y="5335964"/>
            <a:ext cx="817326" cy="82004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6E21DA3-0B13-4368-A316-E3EE8DC73EA4}"/>
              </a:ext>
            </a:extLst>
          </p:cNvPr>
          <p:cNvCxnSpPr>
            <a:cxnSpLocks/>
            <a:stCxn id="23" idx="4"/>
            <a:endCxn id="3" idx="1"/>
          </p:cNvCxnSpPr>
          <p:nvPr/>
        </p:nvCxnSpPr>
        <p:spPr>
          <a:xfrm rot="16200000" flipH="1">
            <a:off x="3052709" y="5486931"/>
            <a:ext cx="147190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A3C5540-28D9-4272-ADD0-869393DBD604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rot="5400000" flipH="1" flipV="1">
            <a:off x="2821821" y="5063135"/>
            <a:ext cx="608966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8C1C39-2D79-4140-8431-0C08559B81B0}"/>
              </a:ext>
            </a:extLst>
          </p:cNvPr>
          <p:cNvSpPr/>
          <p:nvPr/>
        </p:nvSpPr>
        <p:spPr>
          <a:xfrm>
            <a:off x="2917034" y="5553075"/>
            <a:ext cx="47625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A16783-E85C-439F-9AB5-E640F9813F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38375" y="5575935"/>
            <a:ext cx="678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76A996-569A-4B55-991D-BDD9C0C3FCCE}"/>
              </a:ext>
            </a:extLst>
          </p:cNvPr>
          <p:cNvSpPr txBox="1"/>
          <p:nvPr/>
        </p:nvSpPr>
        <p:spPr>
          <a:xfrm>
            <a:off x="3367142" y="458804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66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F099B313-706E-4439-9CBF-BD14D7A6D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293539649"/>
              </p:ext>
            </p:extLst>
          </p:nvPr>
        </p:nvGraphicFramePr>
        <p:xfrm>
          <a:off x="7589838" y="1750617"/>
          <a:ext cx="4153883" cy="441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 값 출력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몬스터의 체력과 상태 값을 출력하는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방에 입장했을 때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보스가 처지 되었을 때 다시 사라짐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보유한 현재 재화를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인벤토리 등 부가 기능들을 하나로 묶어 따로 팝업으로 출력하는 버튼을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/>
                        <a:t>미니맵</a:t>
                      </a:r>
                      <a:r>
                        <a:rPr lang="ko-KR" altLang="en-US" sz="1000" dirty="0"/>
                        <a:t> 출력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되지 않음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방을 클리어 했을 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유저캐릭터</a:t>
                      </a:r>
                      <a:r>
                        <a:rPr lang="en-US" altLang="ko-KR" sz="1000" dirty="0"/>
                        <a:t>/NPC </a:t>
                      </a:r>
                      <a:r>
                        <a:rPr lang="ko-KR" altLang="en-US" sz="1000" dirty="0"/>
                        <a:t>상단에 텍스트 또는 이미지 출력 범위 지정됨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보스 몬스터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이름 텍스트 출력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일반 몬스터와 유저캐릭터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체력 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게임 진행 사항 중 중요한 정보를 하단에 텍스트로 시스템 메시지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24193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7954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C5CB5-85C6-4C41-912D-B77E9810B403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8D42AC-7E22-4292-B1E5-1A4337246C50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C510D-4CCD-4A8B-BCBC-6B881166D6A9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FE939-9D9D-4708-A402-A8F2D8B07B1E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6B4A2-884D-4C8D-9874-2E8F77998791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C7104-FE9A-4C5F-9DDC-31C2FA051069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07ADC-1861-4AA4-9783-9CF826A7FBD7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A46F04-F22A-4A34-A75C-E592295C7FE0}"/>
              </a:ext>
            </a:extLst>
          </p:cNvPr>
          <p:cNvSpPr/>
          <p:nvPr/>
        </p:nvSpPr>
        <p:spPr>
          <a:xfrm>
            <a:off x="5050323" y="4303668"/>
            <a:ext cx="1679589" cy="12636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 범위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1CFD-586E-411B-9564-B8789C711E4D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2B672-9A52-4EB7-9C0E-FF763EC95DBB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6D71A9-529C-4215-9F87-3BB4910D2421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D01781-1514-4F86-B992-0C879B4D8B15}"/>
              </a:ext>
            </a:extLst>
          </p:cNvPr>
          <p:cNvSpPr/>
          <p:nvPr/>
        </p:nvSpPr>
        <p:spPr>
          <a:xfrm>
            <a:off x="6867335" y="3908396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9344187A-828A-4ECE-B5CE-21D84851B529}"/>
              </a:ext>
            </a:extLst>
          </p:cNvPr>
          <p:cNvSpPr/>
          <p:nvPr/>
        </p:nvSpPr>
        <p:spPr>
          <a:xfrm>
            <a:off x="6867335" y="315595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E328CBAB-8FD3-400A-9942-68F1AE26D77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719733" y="2793872"/>
            <a:ext cx="490236" cy="36207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3">
            <a:extLst>
              <a:ext uri="{FF2B5EF4-FFF2-40B4-BE49-F238E27FC236}">
                <a16:creationId xmlns:a16="http://schemas.microsoft.com/office/drawing/2014/main" id="{7B79DAD6-EC64-4126-AE75-BF76B01B0CCD}"/>
              </a:ext>
            </a:extLst>
          </p:cNvPr>
          <p:cNvCxnSpPr>
            <a:cxnSpLocks/>
            <a:stCxn id="55" idx="0"/>
            <a:endCxn id="57" idx="3"/>
          </p:cNvCxnSpPr>
          <p:nvPr/>
        </p:nvCxnSpPr>
        <p:spPr>
          <a:xfrm rot="16200000" flipV="1">
            <a:off x="5637669" y="2213914"/>
            <a:ext cx="318256" cy="4933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>
            <a:extLst>
              <a:ext uri="{FF2B5EF4-FFF2-40B4-BE49-F238E27FC236}">
                <a16:creationId xmlns:a16="http://schemas.microsoft.com/office/drawing/2014/main" id="{E3065CB4-BE8F-49E4-8206-6C104EE4632E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7209969" y="3384373"/>
            <a:ext cx="0" cy="52402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C0F41A-FBC8-4BB4-8F3D-00904365BC39}"/>
              </a:ext>
            </a:extLst>
          </p:cNvPr>
          <p:cNvSpPr/>
          <p:nvPr/>
        </p:nvSpPr>
        <p:spPr>
          <a:xfrm>
            <a:off x="448279" y="333533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1" name="직선 화살표 연결선 29">
            <a:extLst>
              <a:ext uri="{FF2B5EF4-FFF2-40B4-BE49-F238E27FC236}">
                <a16:creationId xmlns:a16="http://schemas.microsoft.com/office/drawing/2014/main" id="{91B2581A-D7E8-4B85-A46F-9B0C7810F877}"/>
              </a:ext>
            </a:extLst>
          </p:cNvPr>
          <p:cNvCxnSpPr>
            <a:cxnSpLocks/>
            <a:stCxn id="50" idx="2"/>
            <a:endCxn id="43" idx="1"/>
          </p:cNvCxnSpPr>
          <p:nvPr/>
        </p:nvCxnSpPr>
        <p:spPr>
          <a:xfrm rot="16200000" flipH="1">
            <a:off x="835585" y="3572320"/>
            <a:ext cx="457936" cy="44446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2FD533-BC09-4349-9CF2-8E9727DB174D}"/>
              </a:ext>
            </a:extLst>
          </p:cNvPr>
          <p:cNvSpPr txBox="1"/>
          <p:nvPr/>
        </p:nvSpPr>
        <p:spPr>
          <a:xfrm>
            <a:off x="1342294" y="25866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62D2A-B40B-400D-9E58-03A4BA31D47D}"/>
              </a:ext>
            </a:extLst>
          </p:cNvPr>
          <p:cNvSpPr txBox="1"/>
          <p:nvPr/>
        </p:nvSpPr>
        <p:spPr>
          <a:xfrm>
            <a:off x="3238594" y="2547651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8929B-1C57-401F-AA4A-CCAF4FA4772C}"/>
              </a:ext>
            </a:extLst>
          </p:cNvPr>
          <p:cNvSpPr txBox="1"/>
          <p:nvPr/>
        </p:nvSpPr>
        <p:spPr>
          <a:xfrm>
            <a:off x="4827187" y="25758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C7F37D-835E-4E3C-9C9F-960A403223A1}"/>
              </a:ext>
            </a:extLst>
          </p:cNvPr>
          <p:cNvSpPr txBox="1"/>
          <p:nvPr/>
        </p:nvSpPr>
        <p:spPr>
          <a:xfrm>
            <a:off x="5931911" y="261972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C279FF-08ED-4F7C-AC75-DCAC9941DA35}"/>
              </a:ext>
            </a:extLst>
          </p:cNvPr>
          <p:cNvSpPr txBox="1"/>
          <p:nvPr/>
        </p:nvSpPr>
        <p:spPr>
          <a:xfrm>
            <a:off x="6014669" y="302034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02F4507E-01B3-4E23-BF63-6AD230D599BC}"/>
              </a:ext>
            </a:extLst>
          </p:cNvPr>
          <p:cNvSpPr/>
          <p:nvPr/>
        </p:nvSpPr>
        <p:spPr>
          <a:xfrm>
            <a:off x="4864847" y="2187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8" name="직선 화살표 연결선 33">
            <a:extLst>
              <a:ext uri="{FF2B5EF4-FFF2-40B4-BE49-F238E27FC236}">
                <a16:creationId xmlns:a16="http://schemas.microsoft.com/office/drawing/2014/main" id="{0B50F185-8A50-451F-A1F1-261DBC20716C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734885" y="3270162"/>
            <a:ext cx="1324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3">
            <a:extLst>
              <a:ext uri="{FF2B5EF4-FFF2-40B4-BE49-F238E27FC236}">
                <a16:creationId xmlns:a16="http://schemas.microsoft.com/office/drawing/2014/main" id="{7CCD0693-A06A-4DA0-8272-2B43BD46E9D3}"/>
              </a:ext>
            </a:extLst>
          </p:cNvPr>
          <p:cNvCxnSpPr>
            <a:cxnSpLocks/>
            <a:stCxn id="57" idx="1"/>
            <a:endCxn id="43" idx="0"/>
          </p:cNvCxnSpPr>
          <p:nvPr/>
        </p:nvCxnSpPr>
        <p:spPr>
          <a:xfrm rot="10800000" flipV="1">
            <a:off x="4012407" y="2301467"/>
            <a:ext cx="852440" cy="17820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4D8158-65FA-4E83-81AD-6D614514785B}"/>
              </a:ext>
            </a:extLst>
          </p:cNvPr>
          <p:cNvSpPr txBox="1"/>
          <p:nvPr/>
        </p:nvSpPr>
        <p:spPr>
          <a:xfrm>
            <a:off x="3895807" y="350665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7379A6-1A19-443E-9CD3-BAE58C3F1D6B}"/>
              </a:ext>
            </a:extLst>
          </p:cNvPr>
          <p:cNvSpPr txBox="1"/>
          <p:nvPr/>
        </p:nvSpPr>
        <p:spPr>
          <a:xfrm>
            <a:off x="3235791" y="516093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B24F1E15-359A-4002-BAB6-814A1898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84281"/>
              </p:ext>
            </p:extLst>
          </p:nvPr>
        </p:nvGraphicFramePr>
        <p:xfrm>
          <a:off x="7340671" y="1014293"/>
          <a:ext cx="4373734" cy="177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4018810404"/>
                    </a:ext>
                  </a:extLst>
                </a:gridCol>
              </a:tblGrid>
              <a:tr h="30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조이스틱 출력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71057"/>
                  </a:ext>
                </a:extLst>
              </a:tr>
              <a:tr h="14381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6337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3D6CF8C-6E07-415D-A716-45B0C033D0B6}"/>
              </a:ext>
            </a:extLst>
          </p:cNvPr>
          <p:cNvGrpSpPr/>
          <p:nvPr/>
        </p:nvGrpSpPr>
        <p:grpSpPr>
          <a:xfrm>
            <a:off x="447530" y="3857922"/>
            <a:ext cx="3508347" cy="1987194"/>
            <a:chOff x="2601235" y="766763"/>
            <a:chExt cx="5451243" cy="30876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5A228-6441-4E7F-ACCB-C51D8C78A6C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6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8625B6-9E65-4399-8C46-49AED959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D7F764-14F7-477D-8311-B5D15EF041F5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9EC7DF-D92B-45DC-864C-D8462DB60B9D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FE21E5F-A83B-4FDD-8AFE-35B2065E094B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A60080-8601-41F9-9357-6CA4D82082A2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885EE3-94D1-4AC2-BA9E-75480B029992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1FF4AD-918B-4305-873F-9055083DD4E0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0ADFB9-7D45-4007-9342-F795464D4A94}"/>
              </a:ext>
            </a:extLst>
          </p:cNvPr>
          <p:cNvGrpSpPr/>
          <p:nvPr/>
        </p:nvGrpSpPr>
        <p:grpSpPr>
          <a:xfrm>
            <a:off x="447530" y="1537965"/>
            <a:ext cx="3508347" cy="1987194"/>
            <a:chOff x="2601235" y="4237038"/>
            <a:chExt cx="5451243" cy="3087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8A082F-31CD-4B32-A396-FCDA0686B6A9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5D49F13-73B2-4213-8F90-D19805EE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E38F6F-9BBF-4B95-9A18-E5AFDEBFF451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4D56B6C-57B7-4689-AE0C-8AE92AC188DE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013710F-EBBA-466E-B8D5-A08F0738286D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1C8C1F-1BFE-44AF-9D3A-3CB88310CCF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BF2EAF-88B4-4582-A234-D645A711F2CD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94A21C9-9D0D-4C75-9F77-4D276E493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4475260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10DFE6CB-A8FF-43F8-9348-747B96C59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1414862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E43B27-EC69-44A3-ADD4-8DBAFC8C4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3012874"/>
            <a:ext cx="2915730" cy="13686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18728-97C3-4AC8-AF14-95C77E0BCCD3}"/>
              </a:ext>
            </a:extLst>
          </p:cNvPr>
          <p:cNvSpPr/>
          <p:nvPr/>
        </p:nvSpPr>
        <p:spPr>
          <a:xfrm>
            <a:off x="447530" y="1057917"/>
            <a:ext cx="1769206" cy="393353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조이스틱 터치 영역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950165-8CCD-4A3C-B4F7-F348349DB93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955877" y="2099166"/>
            <a:ext cx="249840" cy="4323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6E8501-3D9E-48E1-AD74-862E9759D80A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955877" y="3697178"/>
            <a:ext cx="249840" cy="11543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5DE7F7-7AFD-4501-9D7C-7B92CE4301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3955877" y="4851519"/>
            <a:ext cx="249840" cy="3080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CD923-B96F-4FBD-825C-44CDFE2892B3}"/>
              </a:ext>
            </a:extLst>
          </p:cNvPr>
          <p:cNvGrpSpPr/>
          <p:nvPr/>
        </p:nvGrpSpPr>
        <p:grpSpPr>
          <a:xfrm>
            <a:off x="7750546" y="1494341"/>
            <a:ext cx="1130301" cy="1136623"/>
            <a:chOff x="8115299" y="4083077"/>
            <a:chExt cx="1130301" cy="1136623"/>
          </a:xfrm>
        </p:grpSpPr>
        <p:pic>
          <p:nvPicPr>
            <p:cNvPr id="45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CE0C9EA-7A14-44DF-99FC-50D2F1042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8" t="57618" r="73973" b="16820"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34A6A0B5-E7C7-493F-AF3D-40FF66D4FA8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0D3A09D-5616-4CD8-A8F0-FBE5D74F9978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FAE6DF48-6D02-4E7D-B557-AF9BF58B1A82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07B8F6E-1D33-4470-9041-924108DD933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82EA92AA-9C8F-48B4-AC9F-57B70B99B044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2AFCFF7F-46CD-4555-89B3-42378AB4426E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4D7DAA8-D1AD-4B87-8B38-3167BEB83EC4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668D62C-A813-4115-959B-E5A501BA313D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EB707AB-B932-4F1A-8E67-996607EFE7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57618" r="73973" b="16820"/>
          <a:stretch/>
        </p:blipFill>
        <p:spPr>
          <a:xfrm>
            <a:off x="9666405" y="1502354"/>
            <a:ext cx="1130301" cy="1136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84E2B0-D062-4FE1-81A8-039867CBB7DD}"/>
              </a:ext>
            </a:extLst>
          </p:cNvPr>
          <p:cNvSpPr txBox="1"/>
          <p:nvPr/>
        </p:nvSpPr>
        <p:spPr>
          <a:xfrm>
            <a:off x="8885123" y="2251617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28AC6A-0ACF-461B-AB53-D78CF4CC4BEF}"/>
              </a:ext>
            </a:extLst>
          </p:cNvPr>
          <p:cNvSpPr txBox="1"/>
          <p:nvPr/>
        </p:nvSpPr>
        <p:spPr>
          <a:xfrm>
            <a:off x="10796706" y="2269645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3F6720C-C2BF-4624-8186-70101DDA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88474"/>
              </p:ext>
            </p:extLst>
          </p:nvPr>
        </p:nvGraphicFramePr>
        <p:xfrm>
          <a:off x="7340671" y="3055052"/>
          <a:ext cx="4373734" cy="279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모티브로 참고한 게임의 조작 방식과 설정 변경 사항들을 활용하려고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방식에 경험이 없던 유저들도 쉽게 게임에 입문할 수 있도록 하기 위한 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 형태를 두가지로 나눠 현재 조작 방식이 어떤 것인지 알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면이동의 경우 조작 방향에 대해 피드백을 줄 수 있도록 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추가로 방향을 표시함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이동방향에 해당하는 화살표를 다른 화살표에 비해 확대해서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이동방향과 조이스틱 조작방향을 확실하게 인지 시키기 위한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03550"/>
                  </a:ext>
                </a:extLst>
              </a:tr>
            </a:tbl>
          </a:graphicData>
        </a:graphic>
      </p:graphicFrame>
      <p:sp>
        <p:nvSpPr>
          <p:cNvPr id="59" name="제목 1">
            <a:extLst>
              <a:ext uri="{FF2B5EF4-FFF2-40B4-BE49-F238E27FC236}">
                <a16:creationId xmlns:a16="http://schemas.microsoft.com/office/drawing/2014/main" id="{C2D5792B-BA9B-4E8A-805E-52AE99A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8"/>
            <a:ext cx="10515600" cy="474663"/>
          </a:xfrm>
        </p:spPr>
        <p:txBody>
          <a:bodyPr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 </a:t>
            </a:r>
            <a:r>
              <a:rPr lang="en-US" altLang="ko-KR" sz="2400" b="1" dirty="0">
                <a:solidFill>
                  <a:schemeClr val="bg1"/>
                </a:solidFill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8469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커스터마이즈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유저가 직접 </a:t>
            </a:r>
            <a:r>
              <a:rPr lang="en-US" altLang="ko-KR" dirty="0"/>
              <a:t>UI </a:t>
            </a:r>
            <a:r>
              <a:rPr lang="ko-KR" altLang="en-US" dirty="0"/>
              <a:t>배치를 할 수 있도록 만든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85E35-76F3-49BC-B9C3-CBB05B6FC9B2}"/>
              </a:ext>
            </a:extLst>
          </p:cNvPr>
          <p:cNvGrpSpPr/>
          <p:nvPr/>
        </p:nvGrpSpPr>
        <p:grpSpPr>
          <a:xfrm>
            <a:off x="1282727" y="2479675"/>
            <a:ext cx="5451245" cy="3087688"/>
            <a:chOff x="1282727" y="2479675"/>
            <a:chExt cx="5451245" cy="30876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8FF394-DAFC-41FE-AFBC-02294B5CB12F}"/>
                </a:ext>
              </a:extLst>
            </p:cNvPr>
            <p:cNvSpPr/>
            <p:nvPr/>
          </p:nvSpPr>
          <p:spPr>
            <a:xfrm>
              <a:off x="1282727" y="2479675"/>
              <a:ext cx="5451245" cy="308768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F5C9BE-F3F9-4745-9402-3271118EF521}"/>
                </a:ext>
              </a:extLst>
            </p:cNvPr>
            <p:cNvSpPr/>
            <p:nvPr/>
          </p:nvSpPr>
          <p:spPr>
            <a:xfrm>
              <a:off x="5927240" y="4365624"/>
              <a:ext cx="335754" cy="281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1AF663-9A5E-4718-B659-C6A262E88FF7}"/>
                </a:ext>
              </a:extLst>
            </p:cNvPr>
            <p:cNvSpPr/>
            <p:nvPr/>
          </p:nvSpPr>
          <p:spPr>
            <a:xfrm>
              <a:off x="5412669" y="4378323"/>
              <a:ext cx="335755" cy="281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C8A993-BCB9-4AE3-AE2B-CB80CA19C0AB}"/>
                </a:ext>
              </a:extLst>
            </p:cNvPr>
            <p:cNvSpPr/>
            <p:nvPr/>
          </p:nvSpPr>
          <p:spPr>
            <a:xfrm>
              <a:off x="5095964" y="4782349"/>
              <a:ext cx="335755" cy="268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5D9FCB-86EA-424E-AFDB-78326173BE81}"/>
                </a:ext>
              </a:extLst>
            </p:cNvPr>
            <p:cNvSpPr/>
            <p:nvPr/>
          </p:nvSpPr>
          <p:spPr>
            <a:xfrm>
              <a:off x="5207481" y="5160934"/>
              <a:ext cx="335755" cy="312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5EF48-4D0F-4934-8DCC-3D8A52BD8649}"/>
                </a:ext>
              </a:extLst>
            </p:cNvPr>
            <p:cNvSpPr/>
            <p:nvPr/>
          </p:nvSpPr>
          <p:spPr>
            <a:xfrm>
              <a:off x="5579214" y="4705135"/>
              <a:ext cx="705064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공격버튼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FE7D635-2DB7-48CF-823B-E757D844109C}"/>
                </a:ext>
              </a:extLst>
            </p:cNvPr>
            <p:cNvSpPr/>
            <p:nvPr/>
          </p:nvSpPr>
          <p:spPr>
            <a:xfrm>
              <a:off x="6284277" y="4619355"/>
              <a:ext cx="416517" cy="384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977019-910A-4728-B61D-1A84C76B09F3}"/>
                </a:ext>
              </a:extLst>
            </p:cNvPr>
            <p:cNvSpPr/>
            <p:nvPr/>
          </p:nvSpPr>
          <p:spPr>
            <a:xfrm>
              <a:off x="5995730" y="2984548"/>
              <a:ext cx="705064" cy="817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E27051-500D-45B6-B733-9DF6546395F7}"/>
                </a:ext>
              </a:extLst>
            </p:cNvPr>
            <p:cNvSpPr/>
            <p:nvPr/>
          </p:nvSpPr>
          <p:spPr>
            <a:xfrm>
              <a:off x="1695450" y="4558502"/>
              <a:ext cx="800100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 스틱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64954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설정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63276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133035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초기화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89159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좌우</a:t>
            </a:r>
            <a:br>
              <a:rPr lang="en-US" altLang="ko-KR" sz="800" b="1" dirty="0">
                <a:solidFill>
                  <a:schemeClr val="tx1"/>
                </a:solidFill>
              </a:rPr>
            </a:br>
            <a:r>
              <a:rPr lang="ko-KR" altLang="en-US" sz="800" b="1" dirty="0">
                <a:solidFill>
                  <a:schemeClr val="tx1"/>
                </a:solidFill>
              </a:rPr>
              <a:t>반전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6FB543-6EAE-4305-90F5-372800EAE32D}"/>
              </a:ext>
            </a:extLst>
          </p:cNvPr>
          <p:cNvSpPr/>
          <p:nvPr/>
        </p:nvSpPr>
        <p:spPr>
          <a:xfrm>
            <a:off x="133035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조이스틱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2455459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FE1ED7-02D0-4CB4-B201-279C9F146FD3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rot="5400000" flipH="1" flipV="1">
            <a:off x="2755193" y="2225389"/>
            <a:ext cx="295800" cy="366340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1C15F-1770-4C87-B932-A6820CE19E92}"/>
              </a:ext>
            </a:extLst>
          </p:cNvPr>
          <p:cNvSpPr/>
          <p:nvPr/>
        </p:nvSpPr>
        <p:spPr>
          <a:xfrm>
            <a:off x="3086263" y="2154396"/>
            <a:ext cx="660718" cy="212526"/>
          </a:xfrm>
          <a:prstGeom prst="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연습화면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310887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787515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7694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09E245-C1EA-425D-A12C-1932A16361E4}"/>
              </a:ext>
            </a:extLst>
          </p:cNvPr>
          <p:cNvSpPr txBox="1"/>
          <p:nvPr/>
        </p:nvSpPr>
        <p:spPr>
          <a:xfrm>
            <a:off x="5945319" y="26168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95862"/>
              </p:ext>
            </p:extLst>
          </p:nvPr>
        </p:nvGraphicFramePr>
        <p:xfrm>
          <a:off x="7589838" y="4561477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왼손 잡이 유저의 경우 조이스틱 위치가 오른쪽에 있는 것을 더 선호할 경우가 있음으로 좌우반전이 가능하도록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저장 버튼의 경우 다른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보다 크게 출력해 강조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실수로 배치한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정보를 초기화하지 않도록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본인에게 어떻게 적용되는지 체험할 수 있게 해 반복적으로 설정화면을 오가며 배치를 변경할 필요가 없도록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387844660"/>
              </p:ext>
            </p:extLst>
          </p:nvPr>
        </p:nvGraphicFramePr>
        <p:xfrm>
          <a:off x="7589838" y="1749425"/>
          <a:ext cx="4153883" cy="274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기본으로 설정된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배치위치로 배치된 박스를 이동시킴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기준으로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위치를 좌우로 변경함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직접 플레이 해볼 수 있는 연습 모드로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기능을 선택할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종료하고 이전화면으로 이동하는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배치 정보가 저장되지 않았을 때 종료확인 팝업이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606126D-1599-4DF7-A645-6FFBC32B8965}"/>
              </a:ext>
            </a:extLst>
          </p:cNvPr>
          <p:cNvCxnSpPr>
            <a:cxnSpLocks/>
            <a:stCxn id="17" idx="3"/>
            <a:endCxn id="32" idx="0"/>
          </p:cNvCxnSpPr>
          <p:nvPr/>
        </p:nvCxnSpPr>
        <p:spPr>
          <a:xfrm>
            <a:off x="3746981" y="2260659"/>
            <a:ext cx="261369" cy="21901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071B8B3-9026-4FCD-A172-3EE6537F53A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3746981" y="2260659"/>
            <a:ext cx="2863093" cy="34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471F0BA-67D2-49F3-8249-9745080E2520}"/>
              </a:ext>
            </a:extLst>
          </p:cNvPr>
          <p:cNvSpPr/>
          <p:nvPr/>
        </p:nvSpPr>
        <p:spPr>
          <a:xfrm>
            <a:off x="217402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저장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BE5B7-7CF2-423D-9080-1E33769CC3BB}"/>
              </a:ext>
            </a:extLst>
          </p:cNvPr>
          <p:cNvSpPr txBox="1"/>
          <p:nvPr/>
        </p:nvSpPr>
        <p:spPr>
          <a:xfrm>
            <a:off x="2141827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FC752-1594-469A-8754-E45851AFBB2A}"/>
              </a:ext>
            </a:extLst>
          </p:cNvPr>
          <p:cNvSpPr txBox="1"/>
          <p:nvPr/>
        </p:nvSpPr>
        <p:spPr>
          <a:xfrm>
            <a:off x="1278670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34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202287"/>
              </p:ext>
            </p:extLst>
          </p:nvPr>
        </p:nvGraphicFramePr>
        <p:xfrm>
          <a:off x="419100" y="1221596"/>
          <a:ext cx="11315700" cy="519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Ppt</a:t>
                      </a:r>
                      <a:r>
                        <a:rPr lang="ko-KR" altLang="en-US" sz="1000" dirty="0"/>
                        <a:t> 제목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설명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19.12.09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연습화면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직접 배치한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테스트 할 수 있는 화면 </a:t>
            </a:r>
            <a:r>
              <a:rPr lang="en-US" altLang="ko-KR" dirty="0"/>
              <a:t>/ </a:t>
            </a:r>
            <a:r>
              <a:rPr lang="ko-KR" altLang="en-US" dirty="0"/>
              <a:t>조작을 연습할 수 있는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C9BE-F3F9-4745-9402-3271118EF521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1AF663-9A5E-4718-B659-C6A262E88FF7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C8A993-BCB9-4AE3-AE2B-CB80CA19C0AB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5D9FCB-86EA-424E-AFDB-78326173BE81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5EF48-4D0F-4934-8DCC-3D8A52BD8649}"/>
              </a:ext>
            </a:extLst>
          </p:cNvPr>
          <p:cNvSpPr/>
          <p:nvPr/>
        </p:nvSpPr>
        <p:spPr>
          <a:xfrm>
            <a:off x="5579214" y="4705135"/>
            <a:ext cx="705064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공격버튼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E7D635-2DB7-48CF-823B-E757D844109C}"/>
              </a:ext>
            </a:extLst>
          </p:cNvPr>
          <p:cNvSpPr/>
          <p:nvPr/>
        </p:nvSpPr>
        <p:spPr>
          <a:xfrm>
            <a:off x="6284277" y="4619355"/>
            <a:ext cx="416517" cy="384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</a:t>
            </a:r>
            <a:b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E27051-500D-45B6-B733-9DF6546395F7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86393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52865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51187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8052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3224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7091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260875" y="2337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814079" y="240083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8144" y="24799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1294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0320"/>
              </p:ext>
            </p:extLst>
          </p:nvPr>
        </p:nvGraphicFramePr>
        <p:xfrm>
          <a:off x="7589838" y="4033446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몬스터의 크기에 따라 화면에 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대한 경험이 상이하기 때문에 유저가 직접 몬스터를 소환해 타격해보는 연습을 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무기에 따라 전투방식이 다르기 때문에 조작 경험도 다를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연습하기를 원하는 무기를 검색해 착용해 볼 수 있는 기회를 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연습종료 여부를 다시 한번 물어 다시 해당화면으로 돌아오는 불편을 줄이려고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46230302"/>
              </p:ext>
            </p:extLst>
          </p:nvPr>
        </p:nvGraphicFramePr>
        <p:xfrm>
          <a:off x="7589838" y="2057448"/>
          <a:ext cx="41538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보스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선택해 착용할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연습을 종료하고 이전 화면으로 이동함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3224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7091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39BA342-9B66-4CB1-9741-B9B26BA2A4EC}"/>
              </a:ext>
            </a:extLst>
          </p:cNvPr>
          <p:cNvSpPr/>
          <p:nvPr/>
        </p:nvSpPr>
        <p:spPr>
          <a:xfrm>
            <a:off x="2916291" y="2164954"/>
            <a:ext cx="1009332" cy="252718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878643-34E0-4B92-9218-4A28ADFB99C0}"/>
              </a:ext>
            </a:extLst>
          </p:cNvPr>
          <p:cNvCxnSpPr>
            <a:cxnSpLocks/>
            <a:stCxn id="31" idx="0"/>
            <a:endCxn id="57" idx="1"/>
          </p:cNvCxnSpPr>
          <p:nvPr/>
        </p:nvCxnSpPr>
        <p:spPr>
          <a:xfrm rot="5400000" flipH="1" flipV="1">
            <a:off x="2686588" y="2307241"/>
            <a:ext cx="245630" cy="21377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95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무기 선택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무기 선택 버튼을 눌렀을 때 출력되는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733972" y="2120982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7213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2106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5973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2503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300403"/>
              </p:ext>
            </p:extLst>
          </p:nvPr>
        </p:nvGraphicFramePr>
        <p:xfrm>
          <a:off x="7589838" y="4503520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무기를 찾아서 시연해 볼 수 있도록 검색기능을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무기의 이름 대신 범주를 사용해 원하는 무기를 찾을 수 있도록 도움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착용무기의 변경이 자유로워야 함으로 착용 중인 아이템에 대한 정보와 착용해제 기능을 함께 지원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 경험상 스크롤 바를 사용하는 것보다 영역을 터치하는 것으로 아이템 리스트를 확인하는 것이 좋다고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9761513"/>
              </p:ext>
            </p:extLst>
          </p:nvPr>
        </p:nvGraphicFramePr>
        <p:xfrm>
          <a:off x="7589838" y="1752648"/>
          <a:ext cx="4153883" cy="2617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입력 받아 유저가 원하는 무기를 찾아주는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검색의 범주를 설정할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착용한 아이템을 출력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아이템을 터치하는 것으로 착용 해제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한번에 착용한 모든 아이템을 착용 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상하로 화면을 스크롤 하는 것으로 아이템을 찾을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범주에 영향을 받음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좌측 상단을 기준으로 이름 오름차순으로 아이템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2106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5973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0B918F-85E8-4B61-A189-E317EC0DE7BE}"/>
              </a:ext>
            </a:extLst>
          </p:cNvPr>
          <p:cNvSpPr/>
          <p:nvPr/>
        </p:nvSpPr>
        <p:spPr>
          <a:xfrm>
            <a:off x="1282727" y="2479675"/>
            <a:ext cx="5451245" cy="30876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F929C36-D4E5-4BC4-864D-86900602FACE}"/>
              </a:ext>
            </a:extLst>
          </p:cNvPr>
          <p:cNvSpPr/>
          <p:nvPr/>
        </p:nvSpPr>
        <p:spPr>
          <a:xfrm>
            <a:off x="1289681" y="2479675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58EF1A-9D26-4F1F-B672-1AFC302EDC8E}"/>
              </a:ext>
            </a:extLst>
          </p:cNvPr>
          <p:cNvSpPr/>
          <p:nvPr/>
        </p:nvSpPr>
        <p:spPr>
          <a:xfrm>
            <a:off x="6380168" y="257635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6487AC-D8F7-4947-B4A6-EFFECA9BE29A}"/>
              </a:ext>
            </a:extLst>
          </p:cNvPr>
          <p:cNvSpPr/>
          <p:nvPr/>
        </p:nvSpPr>
        <p:spPr>
          <a:xfrm>
            <a:off x="3501872" y="254099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선택</a:t>
            </a:r>
          </a:p>
        </p:txBody>
      </p:sp>
      <p:sp>
        <p:nvSpPr>
          <p:cNvPr id="72" name="모서리가 둥근 직사각형 20">
            <a:extLst>
              <a:ext uri="{FF2B5EF4-FFF2-40B4-BE49-F238E27FC236}">
                <a16:creationId xmlns:a16="http://schemas.microsoft.com/office/drawing/2014/main" id="{F27094F4-C10A-46C6-9B8A-ACB1FE36F872}"/>
              </a:ext>
            </a:extLst>
          </p:cNvPr>
          <p:cNvSpPr/>
          <p:nvPr/>
        </p:nvSpPr>
        <p:spPr>
          <a:xfrm>
            <a:off x="1385785" y="2824340"/>
            <a:ext cx="2724393" cy="395171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20631-6729-4621-AF12-FC25B1547D5D}"/>
              </a:ext>
            </a:extLst>
          </p:cNvPr>
          <p:cNvSpPr/>
          <p:nvPr/>
        </p:nvSpPr>
        <p:spPr>
          <a:xfrm>
            <a:off x="2759452" y="5264309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FA1E3F8-742A-4B92-8BFE-1E89B6848C96}"/>
              </a:ext>
            </a:extLst>
          </p:cNvPr>
          <p:cNvSpPr/>
          <p:nvPr/>
        </p:nvSpPr>
        <p:spPr>
          <a:xfrm>
            <a:off x="1461326" y="2921101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6CF00-031F-421B-AEEE-4DB8210F4D7F}"/>
              </a:ext>
            </a:extLst>
          </p:cNvPr>
          <p:cNvSpPr/>
          <p:nvPr/>
        </p:nvSpPr>
        <p:spPr>
          <a:xfrm>
            <a:off x="1476972" y="1679240"/>
            <a:ext cx="876481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1D67C5-2465-40D4-A296-6A10D9007F46}"/>
              </a:ext>
            </a:extLst>
          </p:cNvPr>
          <p:cNvSpPr/>
          <p:nvPr/>
        </p:nvSpPr>
        <p:spPr>
          <a:xfrm>
            <a:off x="1958636" y="2899110"/>
            <a:ext cx="2078493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20">
            <a:extLst>
              <a:ext uri="{FF2B5EF4-FFF2-40B4-BE49-F238E27FC236}">
                <a16:creationId xmlns:a16="http://schemas.microsoft.com/office/drawing/2014/main" id="{D9FA1F21-974C-4FF8-8CE5-CF841BEAEC11}"/>
              </a:ext>
            </a:extLst>
          </p:cNvPr>
          <p:cNvSpPr/>
          <p:nvPr/>
        </p:nvSpPr>
        <p:spPr>
          <a:xfrm>
            <a:off x="1386289" y="3993477"/>
            <a:ext cx="2723890" cy="12025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0C5511-E8D5-4E66-86C7-260BD58CAB42}"/>
              </a:ext>
            </a:extLst>
          </p:cNvPr>
          <p:cNvSpPr/>
          <p:nvPr/>
        </p:nvSpPr>
        <p:spPr>
          <a:xfrm>
            <a:off x="2005138" y="413805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D8187C2-CDD7-49C7-9BCB-24716CD02D13}"/>
              </a:ext>
            </a:extLst>
          </p:cNvPr>
          <p:cNvSpPr/>
          <p:nvPr/>
        </p:nvSpPr>
        <p:spPr>
          <a:xfrm>
            <a:off x="2850076" y="4142714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DB7513-0BAD-4FA1-AE33-1449708F74B9}"/>
              </a:ext>
            </a:extLst>
          </p:cNvPr>
          <p:cNvSpPr/>
          <p:nvPr/>
        </p:nvSpPr>
        <p:spPr>
          <a:xfrm>
            <a:off x="1940787" y="4808320"/>
            <a:ext cx="1614895" cy="29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일괄 착용 해제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4717C9-37FC-462E-B5C5-5F46C5E662FB}"/>
              </a:ext>
            </a:extLst>
          </p:cNvPr>
          <p:cNvSpPr/>
          <p:nvPr/>
        </p:nvSpPr>
        <p:spPr>
          <a:xfrm>
            <a:off x="2458605" y="1679240"/>
            <a:ext cx="876481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 박스</a:t>
            </a:r>
          </a:p>
        </p:txBody>
      </p: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6D0C01-60AF-46E6-881F-6F8D40E27D9E}"/>
              </a:ext>
            </a:extLst>
          </p:cNvPr>
          <p:cNvSpPr/>
          <p:nvPr/>
        </p:nvSpPr>
        <p:spPr>
          <a:xfrm>
            <a:off x="1382559" y="3273457"/>
            <a:ext cx="2727620" cy="6675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0D34F47-A0F8-47E0-B725-17593CCB93F8}"/>
              </a:ext>
            </a:extLst>
          </p:cNvPr>
          <p:cNvSpPr/>
          <p:nvPr/>
        </p:nvSpPr>
        <p:spPr>
          <a:xfrm>
            <a:off x="2481825" y="3351370"/>
            <a:ext cx="529088" cy="2433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ED78C47-7458-4813-B0F1-0E6357F68FB3}"/>
              </a:ext>
            </a:extLst>
          </p:cNvPr>
          <p:cNvSpPr/>
          <p:nvPr/>
        </p:nvSpPr>
        <p:spPr>
          <a:xfrm>
            <a:off x="198247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63CA0-573A-4B82-853F-ABA04794394F}"/>
              </a:ext>
            </a:extLst>
          </p:cNvPr>
          <p:cNvSpPr/>
          <p:nvPr/>
        </p:nvSpPr>
        <p:spPr>
          <a:xfrm>
            <a:off x="1447446" y="3656870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5A72454-501D-4F1A-9AE3-3353235DD7D8}"/>
              </a:ext>
            </a:extLst>
          </p:cNvPr>
          <p:cNvSpPr/>
          <p:nvPr/>
        </p:nvSpPr>
        <p:spPr>
          <a:xfrm>
            <a:off x="291441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A24FAAF-E220-4FC6-8043-B914F11753D9}"/>
              </a:ext>
            </a:extLst>
          </p:cNvPr>
          <p:cNvSpPr/>
          <p:nvPr/>
        </p:nvSpPr>
        <p:spPr>
          <a:xfrm>
            <a:off x="2327552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근거리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2E69DB-68A0-4542-BEC8-199320A48A16}"/>
              </a:ext>
            </a:extLst>
          </p:cNvPr>
          <p:cNvSpPr/>
          <p:nvPr/>
        </p:nvSpPr>
        <p:spPr>
          <a:xfrm>
            <a:off x="3800695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397EB-E8A1-492C-B227-E9C8539C9BBB}"/>
              </a:ext>
            </a:extLst>
          </p:cNvPr>
          <p:cNvSpPr/>
          <p:nvPr/>
        </p:nvSpPr>
        <p:spPr>
          <a:xfrm>
            <a:off x="3213833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원거리</a:t>
            </a:r>
          </a:p>
        </p:txBody>
      </p:sp>
      <p:sp>
        <p:nvSpPr>
          <p:cNvPr id="139" name="모서리가 둥근 직사각형 20">
            <a:extLst>
              <a:ext uri="{FF2B5EF4-FFF2-40B4-BE49-F238E27FC236}">
                <a16:creationId xmlns:a16="http://schemas.microsoft.com/office/drawing/2014/main" id="{B5779F02-0705-4150-BCB5-1B55F5E8F777}"/>
              </a:ext>
            </a:extLst>
          </p:cNvPr>
          <p:cNvSpPr/>
          <p:nvPr/>
        </p:nvSpPr>
        <p:spPr>
          <a:xfrm>
            <a:off x="4179119" y="2817428"/>
            <a:ext cx="2438473" cy="2378585"/>
          </a:xfrm>
          <a:prstGeom prst="roundRect">
            <a:avLst>
              <a:gd name="adj" fmla="val 10881"/>
            </a:avLst>
          </a:prstGeom>
          <a:solidFill>
            <a:srgbClr val="F8CBA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1277DF-5745-4A22-AD84-A5D6F2C8C7EE}"/>
              </a:ext>
            </a:extLst>
          </p:cNvPr>
          <p:cNvSpPr/>
          <p:nvPr/>
        </p:nvSpPr>
        <p:spPr>
          <a:xfrm>
            <a:off x="4295249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E95C6A-E625-436E-BA43-D59664573C75}"/>
              </a:ext>
            </a:extLst>
          </p:cNvPr>
          <p:cNvSpPr/>
          <p:nvPr/>
        </p:nvSpPr>
        <p:spPr>
          <a:xfrm>
            <a:off x="4884958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8B5A91-7F80-47AC-93CD-E89FD5357476}"/>
              </a:ext>
            </a:extLst>
          </p:cNvPr>
          <p:cNvSpPr/>
          <p:nvPr/>
        </p:nvSpPr>
        <p:spPr>
          <a:xfrm>
            <a:off x="5475750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F1D30DB-470E-4E7F-9594-9B1A371EFB63}"/>
              </a:ext>
            </a:extLst>
          </p:cNvPr>
          <p:cNvSpPr/>
          <p:nvPr/>
        </p:nvSpPr>
        <p:spPr>
          <a:xfrm>
            <a:off x="6065459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8DC6834-2B64-469E-8759-34E3DFC1CA8D}"/>
              </a:ext>
            </a:extLst>
          </p:cNvPr>
          <p:cNvSpPr/>
          <p:nvPr/>
        </p:nvSpPr>
        <p:spPr>
          <a:xfrm>
            <a:off x="4295249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28088B-CAD5-4524-85EF-EC039CA8DA46}"/>
              </a:ext>
            </a:extLst>
          </p:cNvPr>
          <p:cNvSpPr/>
          <p:nvPr/>
        </p:nvSpPr>
        <p:spPr>
          <a:xfrm>
            <a:off x="4884958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301EF0-05E4-452C-B047-83FD6FBEE012}"/>
              </a:ext>
            </a:extLst>
          </p:cNvPr>
          <p:cNvSpPr/>
          <p:nvPr/>
        </p:nvSpPr>
        <p:spPr>
          <a:xfrm>
            <a:off x="5475750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EE6D55-4A00-4265-A9CD-1B88B5447E52}"/>
              </a:ext>
            </a:extLst>
          </p:cNvPr>
          <p:cNvSpPr/>
          <p:nvPr/>
        </p:nvSpPr>
        <p:spPr>
          <a:xfrm>
            <a:off x="6065459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9101F9F-6244-43ED-A411-6F01C7853A7C}"/>
              </a:ext>
            </a:extLst>
          </p:cNvPr>
          <p:cNvSpPr/>
          <p:nvPr/>
        </p:nvSpPr>
        <p:spPr>
          <a:xfrm>
            <a:off x="4295249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BE795C-AC45-4C57-83C8-77F6F0F99325}"/>
              </a:ext>
            </a:extLst>
          </p:cNvPr>
          <p:cNvSpPr/>
          <p:nvPr/>
        </p:nvSpPr>
        <p:spPr>
          <a:xfrm>
            <a:off x="4884958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9CB52A3-4303-484C-8C56-1B3BAD72868B}"/>
              </a:ext>
            </a:extLst>
          </p:cNvPr>
          <p:cNvSpPr/>
          <p:nvPr/>
        </p:nvSpPr>
        <p:spPr>
          <a:xfrm>
            <a:off x="5475750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59FB15-4DB2-46FE-ACDD-BF5FD490927F}"/>
              </a:ext>
            </a:extLst>
          </p:cNvPr>
          <p:cNvSpPr/>
          <p:nvPr/>
        </p:nvSpPr>
        <p:spPr>
          <a:xfrm>
            <a:off x="6065459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FB9C0-D6BC-4BFF-8DBA-B40D603FB666}"/>
              </a:ext>
            </a:extLst>
          </p:cNvPr>
          <p:cNvSpPr/>
          <p:nvPr/>
        </p:nvSpPr>
        <p:spPr>
          <a:xfrm>
            <a:off x="4295249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746FEF-F54A-4344-968B-078743B461FA}"/>
              </a:ext>
            </a:extLst>
          </p:cNvPr>
          <p:cNvSpPr/>
          <p:nvPr/>
        </p:nvSpPr>
        <p:spPr>
          <a:xfrm>
            <a:off x="4884958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A7236B7-5B52-4056-B697-AEC92038302F}"/>
              </a:ext>
            </a:extLst>
          </p:cNvPr>
          <p:cNvSpPr/>
          <p:nvPr/>
        </p:nvSpPr>
        <p:spPr>
          <a:xfrm>
            <a:off x="5475750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D27613-37FF-44D9-A673-617FC0D712A5}"/>
              </a:ext>
            </a:extLst>
          </p:cNvPr>
          <p:cNvSpPr/>
          <p:nvPr/>
        </p:nvSpPr>
        <p:spPr>
          <a:xfrm>
            <a:off x="6065459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C065333D-AA6A-4123-84D4-BFA1A8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1975374" y="3652652"/>
            <a:ext cx="254645" cy="21033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9A2C83-C0D4-4683-8408-A95B0B24E256}"/>
              </a:ext>
            </a:extLst>
          </p:cNvPr>
          <p:cNvSpPr/>
          <p:nvPr/>
        </p:nvSpPr>
        <p:spPr>
          <a:xfrm>
            <a:off x="3440237" y="1679240"/>
            <a:ext cx="876481" cy="245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영역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BEA439-85C9-4B4C-8A13-88286C41847B}"/>
              </a:ext>
            </a:extLst>
          </p:cNvPr>
          <p:cNvSpPr txBox="1"/>
          <p:nvPr/>
        </p:nvSpPr>
        <p:spPr>
          <a:xfrm>
            <a:off x="1371820" y="26476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D3CE3-9078-4A2D-944D-29523C50A20E}"/>
              </a:ext>
            </a:extLst>
          </p:cNvPr>
          <p:cNvSpPr txBox="1"/>
          <p:nvPr/>
        </p:nvSpPr>
        <p:spPr>
          <a:xfrm>
            <a:off x="1353330" y="32437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D6A78C-A587-4F40-89B8-1EEA163BE6FC}"/>
              </a:ext>
            </a:extLst>
          </p:cNvPr>
          <p:cNvSpPr txBox="1"/>
          <p:nvPr/>
        </p:nvSpPr>
        <p:spPr>
          <a:xfrm>
            <a:off x="1384131" y="3958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1971A3-645B-45FF-8D5B-16DD9AAB44AD}"/>
              </a:ext>
            </a:extLst>
          </p:cNvPr>
          <p:cNvSpPr txBox="1"/>
          <p:nvPr/>
        </p:nvSpPr>
        <p:spPr>
          <a:xfrm>
            <a:off x="4215847" y="27648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1093F-D3C5-4850-956C-406A7402228D}"/>
              </a:ext>
            </a:extLst>
          </p:cNvPr>
          <p:cNvSpPr txBox="1"/>
          <p:nvPr/>
        </p:nvSpPr>
        <p:spPr>
          <a:xfrm>
            <a:off x="447398" y="1663556"/>
            <a:ext cx="83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추가 도형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9236F-5688-4068-8314-37F74BD0A7EE}"/>
              </a:ext>
            </a:extLst>
          </p:cNvPr>
          <p:cNvSpPr/>
          <p:nvPr/>
        </p:nvSpPr>
        <p:spPr>
          <a:xfrm>
            <a:off x="432157" y="1607820"/>
            <a:ext cx="4030876" cy="388471"/>
          </a:xfrm>
          <a:prstGeom prst="rect">
            <a:avLst/>
          </a:prstGeom>
          <a:noFill/>
          <a:ln w="317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DCCE305-D385-4B90-A4DE-25B642513D86}"/>
              </a:ext>
            </a:extLst>
          </p:cNvPr>
          <p:cNvCxnSpPr>
            <a:cxnSpLocks/>
            <a:stCxn id="61" idx="3"/>
            <a:endCxn id="24" idx="2"/>
          </p:cNvCxnSpPr>
          <p:nvPr/>
        </p:nvCxnSpPr>
        <p:spPr>
          <a:xfrm flipV="1">
            <a:off x="6591894" y="2319304"/>
            <a:ext cx="472437" cy="34343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5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641599428"/>
              </p:ext>
            </p:extLst>
          </p:nvPr>
        </p:nvGraphicFramePr>
        <p:xfrm>
          <a:off x="7589837" y="1979123"/>
          <a:ext cx="4153883" cy="4114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착용 중인 아이템을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터치 시 착용 해제 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2076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 저장된 아이템이 출력됨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착용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유지하는 것으로 아이템 상세 정보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3065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개방 되지 않은 인벤토리 자리를 자물쇠로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300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E3B73-14E8-44A6-AB28-6A3FAE3F85DB}"/>
              </a:ext>
            </a:extLst>
          </p:cNvPr>
          <p:cNvSpPr txBox="1"/>
          <p:nvPr/>
        </p:nvSpPr>
        <p:spPr>
          <a:xfrm>
            <a:off x="1623586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B058F-9604-4E82-95A9-944EEF743448}"/>
              </a:ext>
            </a:extLst>
          </p:cNvPr>
          <p:cNvSpPr txBox="1"/>
          <p:nvPr/>
        </p:nvSpPr>
        <p:spPr>
          <a:xfrm>
            <a:off x="2521775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C7151-AFFE-4719-9ADA-B71A0145F3B5}"/>
              </a:ext>
            </a:extLst>
          </p:cNvPr>
          <p:cNvSpPr txBox="1"/>
          <p:nvPr/>
        </p:nvSpPr>
        <p:spPr>
          <a:xfrm>
            <a:off x="5543105" y="259547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F1D694-6DBE-487E-BE90-84DD8F117EEB}"/>
              </a:ext>
            </a:extLst>
          </p:cNvPr>
          <p:cNvSpPr txBox="1"/>
          <p:nvPr/>
        </p:nvSpPr>
        <p:spPr>
          <a:xfrm>
            <a:off x="3855505" y="301095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DE337D-63F5-4CFE-AA88-B3173C8B8C23}"/>
              </a:ext>
            </a:extLst>
          </p:cNvPr>
          <p:cNvSpPr txBox="1"/>
          <p:nvPr/>
        </p:nvSpPr>
        <p:spPr>
          <a:xfrm>
            <a:off x="1698087" y="44150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0946CD-0E37-482F-B4EA-ED2C256EB50C}"/>
              </a:ext>
            </a:extLst>
          </p:cNvPr>
          <p:cNvSpPr txBox="1"/>
          <p:nvPr/>
        </p:nvSpPr>
        <p:spPr>
          <a:xfrm>
            <a:off x="3728352" y="3451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499185-799D-497B-B6F1-C0FFDBB214F9}"/>
              </a:ext>
            </a:extLst>
          </p:cNvPr>
          <p:cNvSpPr txBox="1"/>
          <p:nvPr/>
        </p:nvSpPr>
        <p:spPr>
          <a:xfrm>
            <a:off x="5164059" y="431484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0282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480282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481263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2687503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181755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412213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271273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271399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2978386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158886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2978313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158813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A4406B-FF20-4538-84A9-F0EC105D07A9}"/>
              </a:ext>
            </a:extLst>
          </p:cNvPr>
          <p:cNvSpPr/>
          <p:nvPr/>
        </p:nvSpPr>
        <p:spPr>
          <a:xfrm>
            <a:off x="2759452" y="5177004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298745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316233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533813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574730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270003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258112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2930282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3718447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3797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361335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521181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425170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290884250"/>
              </p:ext>
            </p:extLst>
          </p:nvPr>
        </p:nvGraphicFramePr>
        <p:xfrm>
          <a:off x="7589837" y="2152969"/>
          <a:ext cx="4152515" cy="374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02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5493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우측에 인벤토리 내용이 등장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착용 탭으로 이동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아이템에 부여된 할인율을 이미지와 텍스트로 아이템 이미지 위에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이미지를 터치해 선택을 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탭이동시 선택이 취소됨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구매 또는 판매하는 기능을 수행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판매의 경우 상단에 판매 시 획득가능한 재화양을 출력해줌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팝업창의 가장자리 빈 곳을 터치하면 팝업창을 종료할 수 있음을 알려주는 텍스트와 함께 상단에 </a:t>
                      </a:r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버튼을 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164371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2AEFA-E6FC-4229-B2E0-7128B9971B14}"/>
              </a:ext>
            </a:extLst>
          </p:cNvPr>
          <p:cNvSpPr txBox="1"/>
          <p:nvPr/>
        </p:nvSpPr>
        <p:spPr>
          <a:xfrm>
            <a:off x="2143256" y="25197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DDC356-7208-4350-8A20-256C02B8EE38}"/>
              </a:ext>
            </a:extLst>
          </p:cNvPr>
          <p:cNvSpPr txBox="1"/>
          <p:nvPr/>
        </p:nvSpPr>
        <p:spPr>
          <a:xfrm>
            <a:off x="4374908" y="30655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746C0A-7BC2-4F67-A950-BE7AEB04FD4D}"/>
              </a:ext>
            </a:extLst>
          </p:cNvPr>
          <p:cNvSpPr txBox="1"/>
          <p:nvPr/>
        </p:nvSpPr>
        <p:spPr>
          <a:xfrm>
            <a:off x="3268730" y="3446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334C96-2F79-4B22-A983-FCBF6423C9D4}"/>
              </a:ext>
            </a:extLst>
          </p:cNvPr>
          <p:cNvSpPr txBox="1"/>
          <p:nvPr/>
        </p:nvSpPr>
        <p:spPr>
          <a:xfrm>
            <a:off x="4935285" y="325490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53D9C0-C9FE-4331-9924-7A647F6391EF}"/>
              </a:ext>
            </a:extLst>
          </p:cNvPr>
          <p:cNvSpPr txBox="1"/>
          <p:nvPr/>
        </p:nvSpPr>
        <p:spPr>
          <a:xfrm>
            <a:off x="2422588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4B9260-6389-448D-A600-CA6A04F89C55}"/>
              </a:ext>
            </a:extLst>
          </p:cNvPr>
          <p:cNvSpPr txBox="1"/>
          <p:nvPr/>
        </p:nvSpPr>
        <p:spPr>
          <a:xfrm>
            <a:off x="5615055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91F307-C250-4EBA-8836-9BD1594D6E31}"/>
              </a:ext>
            </a:extLst>
          </p:cNvPr>
          <p:cNvSpPr txBox="1"/>
          <p:nvPr/>
        </p:nvSpPr>
        <p:spPr>
          <a:xfrm>
            <a:off x="2630685" y="504709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0344FBC1-9AD6-4BE1-A9D4-65A830C40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0" y="2479675"/>
            <a:ext cx="5445453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885098257"/>
              </p:ext>
            </p:extLst>
          </p:nvPr>
        </p:nvGraphicFramePr>
        <p:xfrm>
          <a:off x="7609626" y="2134869"/>
          <a:ext cx="4153882" cy="3751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선택한 아이템이 차례로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첫번째 선택한 아이템을 강화 대상으로 설정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두번째로 선택한 아이템을 강화 재료로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이후 결과 아이템의 이미지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중인 아이템을 포함해 현재 보유중인 아이템을 선택할 수 있는 임시 인벤토리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아이템 아이콘을 터치하는 것으로 선택가능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초기에 강화 방법에 대한 설명을 텍스트로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강화에 사용할 아이템을 모두 선택하게 되면 다른 텍스트로 변경됨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이전 무기 능력치와 이후 능력치를 비교할 수 있도록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80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479917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0156" y="2466690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79922" y="267391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79922" y="216816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591648" y="2398621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492347" y="2699145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88911" y="2700400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23067" y="29647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13466" y="2964794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29817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47952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06506" y="314529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56082" y="336203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67131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0286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52546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3397652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51095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193036" y="345585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26237" y="464324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57241" y="447272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08119" y="453614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598773" y="3823910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81" y="4662955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19473" y="2964721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09872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26223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32499" y="3125355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59322A-660B-4683-8FE7-B3DC8E31BDF5}"/>
              </a:ext>
            </a:extLst>
          </p:cNvPr>
          <p:cNvSpPr/>
          <p:nvPr/>
        </p:nvSpPr>
        <p:spPr>
          <a:xfrm>
            <a:off x="2749927" y="5163412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1733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7707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17553" y="5596700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82859" y="4108965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56781" y="237334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66630" y="3347743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88976" y="4507589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37148" y="4466890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422C19-966F-442E-820F-737D87B5A5B6}"/>
              </a:ext>
            </a:extLst>
          </p:cNvPr>
          <p:cNvSpPr txBox="1"/>
          <p:nvPr/>
        </p:nvSpPr>
        <p:spPr>
          <a:xfrm>
            <a:off x="1542195" y="324411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6E1B9-FAE0-43E9-82F7-DCDFE0CEDEC7}"/>
              </a:ext>
            </a:extLst>
          </p:cNvPr>
          <p:cNvSpPr txBox="1"/>
          <p:nvPr/>
        </p:nvSpPr>
        <p:spPr>
          <a:xfrm>
            <a:off x="3462090" y="32132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05E4E-D383-4E3E-A38E-1EFA838C0F78}"/>
              </a:ext>
            </a:extLst>
          </p:cNvPr>
          <p:cNvSpPr txBox="1"/>
          <p:nvPr/>
        </p:nvSpPr>
        <p:spPr>
          <a:xfrm>
            <a:off x="4345455" y="306186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5D8F7-804D-4860-B484-1D9A2E154772}"/>
              </a:ext>
            </a:extLst>
          </p:cNvPr>
          <p:cNvSpPr txBox="1"/>
          <p:nvPr/>
        </p:nvSpPr>
        <p:spPr>
          <a:xfrm>
            <a:off x="1532489" y="381582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419EA-3144-4885-A337-B8CE6D2EAB71}"/>
              </a:ext>
            </a:extLst>
          </p:cNvPr>
          <p:cNvSpPr txBox="1"/>
          <p:nvPr/>
        </p:nvSpPr>
        <p:spPr>
          <a:xfrm>
            <a:off x="649165" y="543126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41246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441246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441246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2648467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12053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350996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2673701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267495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29393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2939350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1198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293927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119777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137968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381607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202446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495196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402561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394939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394286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333258"/>
            <a:ext cx="326822" cy="26994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3561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322299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482145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441214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19017153"/>
              </p:ext>
            </p:extLst>
          </p:nvPr>
        </p:nvGraphicFramePr>
        <p:xfrm>
          <a:off x="7589838" y="1928853"/>
          <a:ext cx="4153883" cy="423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아이템 선택 가능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터치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터치하는 것으로 선택 해제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아이템에 부여된 특성 정보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부여되지 않는 자리는 비활성화 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아이콘은 터치하여 유지하는 것으로 효과 설명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부여시 필요한 기능을 버튼과 텍스트로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비용의 경우 특성 생성시 점차 증가함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버튼을 누를 경우 우측에 새롭게 부여 할 특성이 생성됨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 버튼은 우측에 선택한 특성을 상단에 현재 특성 자리에 저장됨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 누를 시 새롭게 부여할 특성이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아이콘을 터치해 부여할 특성을 선택할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37362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4B80CE-2890-40C6-856B-5E2B0DB9F20B}"/>
              </a:ext>
            </a:extLst>
          </p:cNvPr>
          <p:cNvSpPr txBox="1"/>
          <p:nvPr/>
        </p:nvSpPr>
        <p:spPr>
          <a:xfrm>
            <a:off x="1852332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B11466-5349-43F4-9DFD-21441570418E}"/>
              </a:ext>
            </a:extLst>
          </p:cNvPr>
          <p:cNvSpPr txBox="1"/>
          <p:nvPr/>
        </p:nvSpPr>
        <p:spPr>
          <a:xfrm>
            <a:off x="2854693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CB2D65-2AB1-45DC-A821-1CCB7D8F0563}"/>
              </a:ext>
            </a:extLst>
          </p:cNvPr>
          <p:cNvSpPr txBox="1"/>
          <p:nvPr/>
        </p:nvSpPr>
        <p:spPr>
          <a:xfrm>
            <a:off x="1528367" y="379963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A5C2D0-45D6-462C-999B-B1C0BF909795}"/>
              </a:ext>
            </a:extLst>
          </p:cNvPr>
          <p:cNvSpPr txBox="1"/>
          <p:nvPr/>
        </p:nvSpPr>
        <p:spPr>
          <a:xfrm>
            <a:off x="2844780" y="411520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95872691"/>
              </p:ext>
            </p:extLst>
          </p:nvPr>
        </p:nvGraphicFramePr>
        <p:xfrm>
          <a:off x="7589837" y="2226607"/>
          <a:ext cx="4153883" cy="3369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동일한 방식으로 아이템을 선택해 합성진행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합성의 두가지 기능인 신규 아이템 제작과 능력치 옮기기를 선택할 수 있도록 버튼을 두가지로 만들어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시스템에 대해 쉽게 이해할 수 있도록 안내 텍스트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 아이템을 선택하게 되면 각 아이템의 하단에 해당 아이템의 능력치가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버튼을 누르게 되면 받게 되는 결과 아이템의 성능을 출력함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물음표 선택 시 모두 물음표로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3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장비 합성 버튼과 함께 합성 시 필요한 재화를 </a:t>
                      </a:r>
                      <a:r>
                        <a:rPr lang="ko-KR" altLang="en-US" sz="1000" dirty="0" err="1"/>
                        <a:t>표시해둠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21973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1263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481263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481263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2688484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182736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413194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2713718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2714973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297936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2979367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159867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29792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159794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362316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522162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481231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13BF4-556F-491C-8BB4-8E87BDD13693}"/>
              </a:ext>
            </a:extLst>
          </p:cNvPr>
          <p:cNvSpPr/>
          <p:nvPr/>
        </p:nvSpPr>
        <p:spPr>
          <a:xfrm>
            <a:off x="2759452" y="5177985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416333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416333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381871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4666581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4698750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3980366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87" y="3452823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489443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506364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452823"/>
            <a:ext cx="326822" cy="26994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4985139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4993318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408368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261CC6-670B-4CB2-BA3B-17367DE36F53}"/>
              </a:ext>
            </a:extLst>
          </p:cNvPr>
          <p:cNvSpPr txBox="1"/>
          <p:nvPr/>
        </p:nvSpPr>
        <p:spPr>
          <a:xfrm>
            <a:off x="154061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C293F-7909-4BCE-9835-C92B7C3F0432}"/>
              </a:ext>
            </a:extLst>
          </p:cNvPr>
          <p:cNvSpPr txBox="1"/>
          <p:nvPr/>
        </p:nvSpPr>
        <p:spPr>
          <a:xfrm>
            <a:off x="302705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507657-0C61-4360-9737-20C4D701B59F}"/>
              </a:ext>
            </a:extLst>
          </p:cNvPr>
          <p:cNvSpPr/>
          <p:nvPr/>
        </p:nvSpPr>
        <p:spPr>
          <a:xfrm>
            <a:off x="3099104" y="3911485"/>
            <a:ext cx="1039510" cy="5561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결과 텍스트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39D89-2E72-4DDA-BED4-09C2AD8E2EDD}"/>
              </a:ext>
            </a:extLst>
          </p:cNvPr>
          <p:cNvSpPr txBox="1"/>
          <p:nvPr/>
        </p:nvSpPr>
        <p:spPr>
          <a:xfrm>
            <a:off x="1608138" y="40278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DE702A-4405-418E-BB2D-30B772C3259F}"/>
              </a:ext>
            </a:extLst>
          </p:cNvPr>
          <p:cNvSpPr txBox="1"/>
          <p:nvPr/>
        </p:nvSpPr>
        <p:spPr>
          <a:xfrm>
            <a:off x="3136889" y="39433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F6605C-7CD9-4D70-BF84-626067E49137}"/>
              </a:ext>
            </a:extLst>
          </p:cNvPr>
          <p:cNvSpPr txBox="1"/>
          <p:nvPr/>
        </p:nvSpPr>
        <p:spPr>
          <a:xfrm>
            <a:off x="3098695" y="450620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4457E6-DB34-4FF7-9DF8-72B1A75919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설정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1C23B8-3FFF-4F6B-A936-F70FCBF7B1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화면에서 설정 버튼을 눌렀을 때 출력되는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FA4A2859-2FFD-4D6A-AE01-1096EC7046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1264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42A146-E2BB-494F-9AD9-985719EF6104}"/>
              </a:ext>
            </a:extLst>
          </p:cNvPr>
          <p:cNvSpPr/>
          <p:nvPr/>
        </p:nvSpPr>
        <p:spPr>
          <a:xfrm>
            <a:off x="1289681" y="2481264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4A91D096-C606-4EDD-842B-B3822693BF36}"/>
              </a:ext>
            </a:extLst>
          </p:cNvPr>
          <p:cNvSpPr/>
          <p:nvPr/>
        </p:nvSpPr>
        <p:spPr>
          <a:xfrm>
            <a:off x="1289681" y="2481263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50473-9798-4EE3-9271-B50493819B88}"/>
              </a:ext>
            </a:extLst>
          </p:cNvPr>
          <p:cNvSpPr/>
          <p:nvPr/>
        </p:nvSpPr>
        <p:spPr>
          <a:xfrm>
            <a:off x="6389447" y="2688485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428E13-1C65-4341-8ED4-1684BBAB2A21}"/>
              </a:ext>
            </a:extLst>
          </p:cNvPr>
          <p:cNvSpPr/>
          <p:nvPr/>
        </p:nvSpPr>
        <p:spPr>
          <a:xfrm>
            <a:off x="6389447" y="2180937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59917E68-1863-4120-91C3-1430A306E1C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411395"/>
            <a:ext cx="336790" cy="3634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83D7-9A82-404B-89FC-68E3D09D0949}"/>
              </a:ext>
            </a:extLst>
          </p:cNvPr>
          <p:cNvSpPr/>
          <p:nvPr/>
        </p:nvSpPr>
        <p:spPr>
          <a:xfrm>
            <a:off x="2759452" y="5177986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C35C1D-67A5-422B-BCCE-BF9EEC0F2F6E}"/>
              </a:ext>
            </a:extLst>
          </p:cNvPr>
          <p:cNvSpPr/>
          <p:nvPr/>
        </p:nvSpPr>
        <p:spPr>
          <a:xfrm>
            <a:off x="2703951" y="3008149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18F7D4-5BAF-4E4D-AB4B-09BCF29C5C73}"/>
              </a:ext>
            </a:extLst>
          </p:cNvPr>
          <p:cNvSpPr/>
          <p:nvPr/>
        </p:nvSpPr>
        <p:spPr>
          <a:xfrm>
            <a:off x="3573619" y="3008149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4FE3460E-5EE8-4994-B717-644A1AAB0BAB}"/>
              </a:ext>
            </a:extLst>
          </p:cNvPr>
          <p:cNvSpPr/>
          <p:nvPr/>
        </p:nvSpPr>
        <p:spPr>
          <a:xfrm>
            <a:off x="1289681" y="3378344"/>
            <a:ext cx="5445449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A9D0E0-0029-4A00-A189-6C004A36DB83}"/>
              </a:ext>
            </a:extLst>
          </p:cNvPr>
          <p:cNvGrpSpPr/>
          <p:nvPr/>
        </p:nvGrpSpPr>
        <p:grpSpPr>
          <a:xfrm>
            <a:off x="2944047" y="3065180"/>
            <a:ext cx="1178116" cy="284858"/>
            <a:chOff x="960538" y="2758943"/>
            <a:chExt cx="723233" cy="1748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A5A061A-CA1A-44C4-9106-9F1F6F96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38" y="2758943"/>
              <a:ext cx="179180" cy="1748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F0CE147-C579-442C-98D5-4CB64377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727" y="2772386"/>
              <a:ext cx="141044" cy="129209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07B6C6-4395-4F22-821F-DF9EE64CA9B1}"/>
              </a:ext>
            </a:extLst>
          </p:cNvPr>
          <p:cNvSpPr/>
          <p:nvPr/>
        </p:nvSpPr>
        <p:spPr>
          <a:xfrm>
            <a:off x="4476597" y="3008149"/>
            <a:ext cx="815445" cy="370195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2A257F9-8C29-4A2F-97B5-7224AF8DF3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48" y="3073086"/>
            <a:ext cx="258738" cy="2587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CCBF49-A8B6-4655-8CAB-1451157380D6}"/>
              </a:ext>
            </a:extLst>
          </p:cNvPr>
          <p:cNvSpPr/>
          <p:nvPr/>
        </p:nvSpPr>
        <p:spPr>
          <a:xfrm>
            <a:off x="2217873" y="3544410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진행 정보가 저장되어 다음에 플레이 가능합니다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41BBE7-91F6-4FF4-8374-E21BA8342B1D}"/>
              </a:ext>
            </a:extLst>
          </p:cNvPr>
          <p:cNvSpPr/>
          <p:nvPr/>
        </p:nvSpPr>
        <p:spPr>
          <a:xfrm>
            <a:off x="2858069" y="4306959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27DEA4-F33E-44F9-9EB4-4A8DBE242D00}"/>
              </a:ext>
            </a:extLst>
          </p:cNvPr>
          <p:cNvSpPr/>
          <p:nvPr/>
        </p:nvSpPr>
        <p:spPr>
          <a:xfrm>
            <a:off x="3619343" y="271451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06456A-6583-42E3-9A3B-86E229938B50}"/>
              </a:ext>
            </a:extLst>
          </p:cNvPr>
          <p:cNvSpPr/>
          <p:nvPr/>
        </p:nvSpPr>
        <p:spPr>
          <a:xfrm>
            <a:off x="4021903" y="4306959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id="{25E1C283-86B8-4316-B17B-3572CA77C0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8046213"/>
              </p:ext>
            </p:extLst>
          </p:nvPr>
        </p:nvGraphicFramePr>
        <p:xfrm>
          <a:off x="7589838" y="2118009"/>
          <a:ext cx="4153882" cy="141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결과에 따라 값을 저장하는 것과 초기화되는 것이 나뉘기 때문에 데이터 충돌을 막기 위해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종료할 것인지 확인하는 텍스트가 출력되며 유저가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예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를 선택하게 되면 일시적으로 데이터가 저장되어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32" name="표 56">
            <a:extLst>
              <a:ext uri="{FF2B5EF4-FFF2-40B4-BE49-F238E27FC236}">
                <a16:creationId xmlns:a16="http://schemas.microsoft.com/office/drawing/2014/main" id="{531E8450-437B-42D4-8D34-475335B9C5D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30828946"/>
              </p:ext>
            </p:extLst>
          </p:nvPr>
        </p:nvGraphicFramePr>
        <p:xfrm>
          <a:off x="7589838" y="4714021"/>
          <a:ext cx="4153882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시작화면에서 출력되는 설정 팝업과 기능적으로 지원하는 버튼이 훨씬 적으며 불필요한 것을 최대한 삭제하는 것을 목표로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디자인하고 자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29" name="제목 1">
            <a:extLst>
              <a:ext uri="{FF2B5EF4-FFF2-40B4-BE49-F238E27FC236}">
                <a16:creationId xmlns:a16="http://schemas.microsoft.com/office/drawing/2014/main" id="{3AAF0D1C-5F84-44F6-B88B-7DE77AF2BE6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70199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CF26BFDC-0607-481A-82B9-295E79508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4" y="771744"/>
            <a:ext cx="4305816" cy="3546256"/>
          </a:xfr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C39780AE-FC8B-45F8-8919-E137C4D4862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0" y="4374087"/>
            <a:ext cx="4462659" cy="1737511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4B25A1A-881C-411C-8033-741F3AA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설정</a:t>
            </a:r>
            <a:endParaRPr lang="ko-KR" altLang="en-US" dirty="0"/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54EE52CC-1F71-4E52-B0E8-FF570FB777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70024362"/>
              </p:ext>
            </p:extLst>
          </p:nvPr>
        </p:nvGraphicFramePr>
        <p:xfrm>
          <a:off x="5511800" y="895256"/>
          <a:ext cx="5872838" cy="5063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1643312764"/>
                    </a:ext>
                  </a:extLst>
                </a:gridCol>
                <a:gridCol w="267894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  <a:gridCol w="2787495">
                  <a:extLst>
                    <a:ext uri="{9D8B030D-6E8A-4147-A177-3AD203B41FA5}">
                      <a16:colId xmlns:a16="http://schemas.microsoft.com/office/drawing/2014/main" val="2128431468"/>
                    </a:ext>
                  </a:extLst>
                </a:gridCol>
              </a:tblGrid>
              <a:tr h="17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내 시간의 흐름에 따라 점차 체력이 감소함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캐릭터 체력이 점차 감소하면서 함께 숨소리가 커짐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점점 더 거칠어 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시스템상 시간이 지체되면 위험하다는 것을 소리로 판단할 수 있도록 하기 위한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보다 게임에 몰입감을 올리는 것을 목표로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 값이 일정 이하로 내려가게 되면 전자 알람 소리가 출력됨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 체력 이하로 내력가게 되면 위험하다는 것을 유저가 인지해야 함으로 소리로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컨셉과 잘 맞아 떨어진다고 생각했음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77624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몬스터에게 피격을 받게 되면 피격음과 함께 기기의 진동을 울리는 방식을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동일하게 유저가 몬스터 타격 시 진동으로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설정으로 진동 크기 값을 조절 할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전투시 타격감을 유저에게 전달하기 위해 진동을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진동이 불편하다고 느끼는 유저가 있을 것이라 생각해 설정으로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또는 크기 조절이 가능하도록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64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0C0D68-EF1D-48F0-ABCA-B13C63ED508C}"/>
              </a:ext>
            </a:extLst>
          </p:cNvPr>
          <p:cNvSpPr txBox="1"/>
          <p:nvPr/>
        </p:nvSpPr>
        <p:spPr>
          <a:xfrm>
            <a:off x="787620" y="11363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D6D93-65D2-43BB-93AB-E56AD1BA036B}"/>
              </a:ext>
            </a:extLst>
          </p:cNvPr>
          <p:cNvSpPr txBox="1"/>
          <p:nvPr/>
        </p:nvSpPr>
        <p:spPr>
          <a:xfrm>
            <a:off x="787620" y="28762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0C423-98F2-409F-8847-E13D8D19A334}"/>
              </a:ext>
            </a:extLst>
          </p:cNvPr>
          <p:cNvSpPr txBox="1"/>
          <p:nvPr/>
        </p:nvSpPr>
        <p:spPr>
          <a:xfrm>
            <a:off x="787620" y="46161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2C789-7D9B-4684-9379-7EAC17D79BA1}"/>
              </a:ext>
            </a:extLst>
          </p:cNvPr>
          <p:cNvSpPr/>
          <p:nvPr/>
        </p:nvSpPr>
        <p:spPr>
          <a:xfrm>
            <a:off x="393700" y="771744"/>
            <a:ext cx="4978400" cy="36023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787E7-5989-4E44-885E-5DF267125346}"/>
              </a:ext>
            </a:extLst>
          </p:cNvPr>
          <p:cNvSpPr/>
          <p:nvPr/>
        </p:nvSpPr>
        <p:spPr>
          <a:xfrm>
            <a:off x="393700" y="4374087"/>
            <a:ext cx="4978400" cy="17375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38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4B25A1A-881C-411C-8033-741F3AA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설정</a:t>
            </a:r>
            <a:endParaRPr lang="ko-KR" altLang="en-US" dirty="0"/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54EE52CC-1F71-4E52-B0E8-FF570FB777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366352"/>
              </p:ext>
            </p:extLst>
          </p:nvPr>
        </p:nvGraphicFramePr>
        <p:xfrm>
          <a:off x="5727700" y="771745"/>
          <a:ext cx="5943600" cy="3841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1643312764"/>
                    </a:ext>
                  </a:extLst>
                </a:gridCol>
                <a:gridCol w="2565518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  <a:gridCol w="2971682">
                  <a:extLst>
                    <a:ext uri="{9D8B030D-6E8A-4147-A177-3AD203B41FA5}">
                      <a16:colId xmlns:a16="http://schemas.microsoft.com/office/drawing/2014/main" val="602160558"/>
                    </a:ext>
                  </a:extLst>
                </a:gridCol>
              </a:tblGrid>
              <a:tr h="4205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7103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 효과 또는 시스템 효과가 발동되었을 때 아날로그 시계소리를 출력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효과가 사라질 때도 동일하게 출력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  <a:tr h="17103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보스 방에 입장하게 되면 보스가 생성되기 전에 시계탑 종소리가 출력됨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몬스터가 처치되었을 때 포탈과 상인이 등장하기 전에 생성과 동일하게 시계탑 종소리가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77624"/>
                  </a:ext>
                </a:extLst>
              </a:tr>
            </a:tbl>
          </a:graphicData>
        </a:graphic>
      </p:graphicFrame>
      <p:pic>
        <p:nvPicPr>
          <p:cNvPr id="9" name="내용 개체 틀 8" descr="개체, 시계이(가) 표시된 사진&#10;&#10;자동 생성된 설명">
            <a:extLst>
              <a:ext uri="{FF2B5EF4-FFF2-40B4-BE49-F238E27FC236}">
                <a16:creationId xmlns:a16="http://schemas.microsoft.com/office/drawing/2014/main" id="{260BA459-E078-4BBE-AAB8-4504977350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6" y="801019"/>
            <a:ext cx="4719161" cy="1911392"/>
          </a:xfrm>
        </p:spPr>
      </p:pic>
      <p:pic>
        <p:nvPicPr>
          <p:cNvPr id="11" name="내용 개체 틀 10" descr="텍스트, 사진, 표지판, 시계이(가) 표시된 사진&#10;&#10;자동 생성된 설명">
            <a:extLst>
              <a:ext uri="{FF2B5EF4-FFF2-40B4-BE49-F238E27FC236}">
                <a16:creationId xmlns:a16="http://schemas.microsoft.com/office/drawing/2014/main" id="{0ECDEA35-175B-4A44-9E6F-1C919478DFF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8531"/>
            <a:ext cx="4735257" cy="340731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A4A2E-EE21-4CEC-AAC9-43C4CFC92131}"/>
              </a:ext>
            </a:extLst>
          </p:cNvPr>
          <p:cNvSpPr txBox="1"/>
          <p:nvPr/>
        </p:nvSpPr>
        <p:spPr>
          <a:xfrm>
            <a:off x="992825" y="2885801"/>
            <a:ext cx="35698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A4C5B1-1759-4663-9A3C-41635BAB344E}"/>
              </a:ext>
            </a:extLst>
          </p:cNvPr>
          <p:cNvSpPr txBox="1"/>
          <p:nvPr/>
        </p:nvSpPr>
        <p:spPr>
          <a:xfrm>
            <a:off x="745445" y="114028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BE300A-446B-4FB0-9B88-C19724EFB0E1}"/>
              </a:ext>
            </a:extLst>
          </p:cNvPr>
          <p:cNvSpPr/>
          <p:nvPr/>
        </p:nvSpPr>
        <p:spPr>
          <a:xfrm>
            <a:off x="595979" y="2721015"/>
            <a:ext cx="4978400" cy="36023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03CA7E-ACD8-445A-BEFB-7E49AF87256D}"/>
              </a:ext>
            </a:extLst>
          </p:cNvPr>
          <p:cNvSpPr/>
          <p:nvPr/>
        </p:nvSpPr>
        <p:spPr>
          <a:xfrm>
            <a:off x="595979" y="766356"/>
            <a:ext cx="4978400" cy="194605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4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975671"/>
              </p:ext>
            </p:extLst>
          </p:nvPr>
        </p:nvGraphicFramePr>
        <p:xfrm>
          <a:off x="419100" y="1285512"/>
          <a:ext cx="11315700" cy="528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레이어 설명과 전체 씬 흐름</a:t>
            </a:r>
          </a:p>
        </p:txBody>
      </p:sp>
      <p:pic>
        <p:nvPicPr>
          <p:cNvPr id="7" name="내용 개체 틀 6" descr="텍스트, 표지판, 시계이(가) 표시된 사진&#10;&#10;자동 생성된 설명">
            <a:extLst>
              <a:ext uri="{FF2B5EF4-FFF2-40B4-BE49-F238E27FC236}">
                <a16:creationId xmlns:a16="http://schemas.microsoft.com/office/drawing/2014/main" id="{A5548542-DC29-48C0-9123-A02F71403D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4" y="4598008"/>
            <a:ext cx="7826184" cy="2990668"/>
          </a:xfr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2D5F7A-4DBA-4AD3-A4E5-05C9175D4A39}"/>
              </a:ext>
            </a:extLst>
          </p:cNvPr>
          <p:cNvSpPr/>
          <p:nvPr/>
        </p:nvSpPr>
        <p:spPr>
          <a:xfrm>
            <a:off x="1653244" y="3114316"/>
            <a:ext cx="1303138" cy="6993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26287-CB98-4003-89DE-2CFCBB320FA2}"/>
              </a:ext>
            </a:extLst>
          </p:cNvPr>
          <p:cNvSpPr/>
          <p:nvPr/>
        </p:nvSpPr>
        <p:spPr>
          <a:xfrm>
            <a:off x="3221238" y="2903389"/>
            <a:ext cx="1303138" cy="11242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021FB3-4970-4854-9197-38BA0C1E0701}"/>
              </a:ext>
            </a:extLst>
          </p:cNvPr>
          <p:cNvSpPr/>
          <p:nvPr/>
        </p:nvSpPr>
        <p:spPr>
          <a:xfrm>
            <a:off x="4789232" y="2765461"/>
            <a:ext cx="1416232" cy="1411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DD8C23-50F2-47F2-8D48-9AA12EE7302F}"/>
              </a:ext>
            </a:extLst>
          </p:cNvPr>
          <p:cNvSpPr/>
          <p:nvPr/>
        </p:nvSpPr>
        <p:spPr>
          <a:xfrm>
            <a:off x="6470320" y="2594995"/>
            <a:ext cx="1496478" cy="1741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768BFE-2FC2-4CD4-98E6-11E1AF17A805}"/>
              </a:ext>
            </a:extLst>
          </p:cNvPr>
          <p:cNvSpPr/>
          <p:nvPr/>
        </p:nvSpPr>
        <p:spPr>
          <a:xfrm>
            <a:off x="8231654" y="3316221"/>
            <a:ext cx="1044382" cy="295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결과화면</a:t>
            </a: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7123D76-AEA4-4D24-A0B7-9A83214D17CF}"/>
              </a:ext>
            </a:extLst>
          </p:cNvPr>
          <p:cNvSpPr/>
          <p:nvPr/>
        </p:nvSpPr>
        <p:spPr>
          <a:xfrm>
            <a:off x="1757399" y="3428047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F092FA-DC6E-4119-8B85-E6E7C9293D1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956382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E82BDA11-6D8D-42C7-A43B-72B51F0BEB75}"/>
              </a:ext>
            </a:extLst>
          </p:cNvPr>
          <p:cNvSpPr/>
          <p:nvPr/>
        </p:nvSpPr>
        <p:spPr>
          <a:xfrm>
            <a:off x="3324809" y="3269799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</a:t>
            </a:r>
          </a:p>
        </p:txBody>
      </p:sp>
      <p:sp>
        <p:nvSpPr>
          <p:cNvPr id="31" name="모서리가 둥근 직사각형 20">
            <a:extLst>
              <a:ext uri="{FF2B5EF4-FFF2-40B4-BE49-F238E27FC236}">
                <a16:creationId xmlns:a16="http://schemas.microsoft.com/office/drawing/2014/main" id="{7D133285-3FC3-4CE0-97AD-C8A917572C7F}"/>
              </a:ext>
            </a:extLst>
          </p:cNvPr>
          <p:cNvSpPr/>
          <p:nvPr/>
        </p:nvSpPr>
        <p:spPr>
          <a:xfrm>
            <a:off x="3324809" y="3628636"/>
            <a:ext cx="1089208" cy="2889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42" name="모서리가 둥근 직사각형 20">
            <a:extLst>
              <a:ext uri="{FF2B5EF4-FFF2-40B4-BE49-F238E27FC236}">
                <a16:creationId xmlns:a16="http://schemas.microsoft.com/office/drawing/2014/main" id="{D8BC1787-8A52-4A30-8209-064144673BFC}"/>
              </a:ext>
            </a:extLst>
          </p:cNvPr>
          <p:cNvSpPr/>
          <p:nvPr/>
        </p:nvSpPr>
        <p:spPr>
          <a:xfrm>
            <a:off x="7290410" y="-141231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6700A46F-58BE-494A-A90E-DC59C545179E}"/>
              </a:ext>
            </a:extLst>
          </p:cNvPr>
          <p:cNvSpPr/>
          <p:nvPr/>
        </p:nvSpPr>
        <p:spPr>
          <a:xfrm>
            <a:off x="4870583" y="3118220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47" name="모서리가 둥근 직사각형 20">
            <a:extLst>
              <a:ext uri="{FF2B5EF4-FFF2-40B4-BE49-F238E27FC236}">
                <a16:creationId xmlns:a16="http://schemas.microsoft.com/office/drawing/2014/main" id="{7B00E27C-6A8C-476B-85C0-AF9FB6445101}"/>
              </a:ext>
            </a:extLst>
          </p:cNvPr>
          <p:cNvSpPr/>
          <p:nvPr/>
        </p:nvSpPr>
        <p:spPr>
          <a:xfrm>
            <a:off x="4870583" y="347142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CC987E8E-BEE8-4E7B-B577-14E38E0C52F5}"/>
              </a:ext>
            </a:extLst>
          </p:cNvPr>
          <p:cNvSpPr/>
          <p:nvPr/>
        </p:nvSpPr>
        <p:spPr>
          <a:xfrm>
            <a:off x="7015999" y="1256573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F4A570A-9A19-4AFD-A328-80739940BFA6}"/>
              </a:ext>
            </a:extLst>
          </p:cNvPr>
          <p:cNvCxnSpPr>
            <a:cxnSpLocks/>
          </p:cNvCxnSpPr>
          <p:nvPr/>
        </p:nvCxnSpPr>
        <p:spPr>
          <a:xfrm flipV="1">
            <a:off x="6503362" y="-1430193"/>
            <a:ext cx="3153707" cy="12095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id="{D6CA5F0C-86AF-4862-889D-F31B563FF5BD}"/>
              </a:ext>
            </a:extLst>
          </p:cNvPr>
          <p:cNvSpPr/>
          <p:nvPr/>
        </p:nvSpPr>
        <p:spPr>
          <a:xfrm>
            <a:off x="7015999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55" name="모서리가 둥근 직사각형 20">
            <a:extLst>
              <a:ext uri="{FF2B5EF4-FFF2-40B4-BE49-F238E27FC236}">
                <a16:creationId xmlns:a16="http://schemas.microsoft.com/office/drawing/2014/main" id="{0D5AF8F7-97CD-43EC-8D69-75D5E7461F75}"/>
              </a:ext>
            </a:extLst>
          </p:cNvPr>
          <p:cNvSpPr/>
          <p:nvPr/>
        </p:nvSpPr>
        <p:spPr>
          <a:xfrm>
            <a:off x="8396565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E0F205F-2372-4AAF-944B-291925B4A6F7}"/>
              </a:ext>
            </a:extLst>
          </p:cNvPr>
          <p:cNvSpPr/>
          <p:nvPr/>
        </p:nvSpPr>
        <p:spPr>
          <a:xfrm>
            <a:off x="9754714" y="82482"/>
            <a:ext cx="1089208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cxnSp>
        <p:nvCxnSpPr>
          <p:cNvPr id="108" name="직선 화살표 연결선 31">
            <a:extLst>
              <a:ext uri="{FF2B5EF4-FFF2-40B4-BE49-F238E27FC236}">
                <a16:creationId xmlns:a16="http://schemas.microsoft.com/office/drawing/2014/main" id="{B4C15D70-CE02-4D05-AA2A-3EB3C481508D}"/>
              </a:ext>
            </a:extLst>
          </p:cNvPr>
          <p:cNvCxnSpPr>
            <a:cxnSpLocks/>
          </p:cNvCxnSpPr>
          <p:nvPr/>
        </p:nvCxnSpPr>
        <p:spPr>
          <a:xfrm flipH="1">
            <a:off x="7290410" y="-788635"/>
            <a:ext cx="2075774" cy="145959"/>
          </a:xfrm>
          <a:prstGeom prst="bentConnector4">
            <a:avLst>
              <a:gd name="adj1" fmla="val -11013"/>
              <a:gd name="adj2" fmla="val 25661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0E8BF78-4724-41D7-BFD4-FC7ED424817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205464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31">
            <a:extLst>
              <a:ext uri="{FF2B5EF4-FFF2-40B4-BE49-F238E27FC236}">
                <a16:creationId xmlns:a16="http://schemas.microsoft.com/office/drawing/2014/main" id="{A791F2F2-68B7-4039-8DE0-E0CE77EB3628}"/>
              </a:ext>
            </a:extLst>
          </p:cNvPr>
          <p:cNvCxnSpPr>
            <a:cxnSpLocks/>
            <a:stCxn id="16" idx="2"/>
            <a:endCxn id="14" idx="2"/>
          </p:cNvCxnSpPr>
          <p:nvPr/>
        </p:nvCxnSpPr>
        <p:spPr>
          <a:xfrm rot="5400000">
            <a:off x="6842779" y="2266322"/>
            <a:ext cx="565636" cy="3256497"/>
          </a:xfrm>
          <a:prstGeom prst="bentConnector3">
            <a:avLst>
              <a:gd name="adj1" fmla="val 14041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모서리가 둥근 직사각형 20">
            <a:extLst>
              <a:ext uri="{FF2B5EF4-FFF2-40B4-BE49-F238E27FC236}">
                <a16:creationId xmlns:a16="http://schemas.microsoft.com/office/drawing/2014/main" id="{9B152268-46E9-46C9-95D8-B08F45CBBB3E}"/>
              </a:ext>
            </a:extLst>
          </p:cNvPr>
          <p:cNvSpPr/>
          <p:nvPr/>
        </p:nvSpPr>
        <p:spPr>
          <a:xfrm>
            <a:off x="6588414" y="3979444"/>
            <a:ext cx="1246600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부활</a:t>
            </a:r>
          </a:p>
        </p:txBody>
      </p:sp>
      <p:sp>
        <p:nvSpPr>
          <p:cNvPr id="175" name="모서리가 둥근 직사각형 20">
            <a:extLst>
              <a:ext uri="{FF2B5EF4-FFF2-40B4-BE49-F238E27FC236}">
                <a16:creationId xmlns:a16="http://schemas.microsoft.com/office/drawing/2014/main" id="{83F9DD9C-08B7-4CAE-A9CC-93437BB875EF}"/>
              </a:ext>
            </a:extLst>
          </p:cNvPr>
          <p:cNvSpPr/>
          <p:nvPr/>
        </p:nvSpPr>
        <p:spPr>
          <a:xfrm>
            <a:off x="4870583" y="3836142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sp>
        <p:nvSpPr>
          <p:cNvPr id="256" name="모서리가 둥근 직사각형 20">
            <a:extLst>
              <a:ext uri="{FF2B5EF4-FFF2-40B4-BE49-F238E27FC236}">
                <a16:creationId xmlns:a16="http://schemas.microsoft.com/office/drawing/2014/main" id="{223F6EE8-1D1D-4338-82CF-980DBB7C230B}"/>
              </a:ext>
            </a:extLst>
          </p:cNvPr>
          <p:cNvSpPr/>
          <p:nvPr/>
        </p:nvSpPr>
        <p:spPr>
          <a:xfrm>
            <a:off x="6588414" y="2896804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상호작용</a:t>
            </a:r>
          </a:p>
        </p:txBody>
      </p:sp>
      <p:sp>
        <p:nvSpPr>
          <p:cNvPr id="257" name="모서리가 둥근 직사각형 20">
            <a:extLst>
              <a:ext uri="{FF2B5EF4-FFF2-40B4-BE49-F238E27FC236}">
                <a16:creationId xmlns:a16="http://schemas.microsoft.com/office/drawing/2014/main" id="{26513FF2-C1F8-430E-8E08-3E67C6423883}"/>
              </a:ext>
            </a:extLst>
          </p:cNvPr>
          <p:cNvSpPr/>
          <p:nvPr/>
        </p:nvSpPr>
        <p:spPr>
          <a:xfrm>
            <a:off x="6588414" y="3250008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258" name="모서리가 둥근 직사각형 20">
            <a:extLst>
              <a:ext uri="{FF2B5EF4-FFF2-40B4-BE49-F238E27FC236}">
                <a16:creationId xmlns:a16="http://schemas.microsoft.com/office/drawing/2014/main" id="{264FD4FC-D592-4EC0-90B9-99B85327CCC9}"/>
              </a:ext>
            </a:extLst>
          </p:cNvPr>
          <p:cNvSpPr/>
          <p:nvPr/>
        </p:nvSpPr>
        <p:spPr>
          <a:xfrm>
            <a:off x="6588414" y="3614726"/>
            <a:ext cx="1235009" cy="2943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54E43450-2BFA-4B6C-B849-78D0D6A7D8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524376" y="3465513"/>
            <a:ext cx="264856" cy="5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ADFC1828-02ED-4762-860E-98C09558E53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7966798" y="3463987"/>
            <a:ext cx="264856" cy="15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8904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C5128-388B-4B24-BFC4-03DF26C5DE01}"/>
              </a:ext>
            </a:extLst>
          </p:cNvPr>
          <p:cNvSpPr txBox="1"/>
          <p:nvPr/>
        </p:nvSpPr>
        <p:spPr>
          <a:xfrm>
            <a:off x="533400" y="1276350"/>
            <a:ext cx="9658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대중적인 모바일 </a:t>
            </a:r>
            <a:r>
              <a:rPr lang="en-US" altLang="ko-KR" dirty="0"/>
              <a:t>RPG</a:t>
            </a:r>
            <a:r>
              <a:rPr lang="ko-KR" altLang="en-US" dirty="0"/>
              <a:t>의 조작 방식과 </a:t>
            </a:r>
            <a:r>
              <a:rPr lang="en-US" altLang="ko-KR" dirty="0"/>
              <a:t>UI </a:t>
            </a:r>
            <a:r>
              <a:rPr lang="ko-KR" altLang="en-US" dirty="0"/>
              <a:t>표현 방식을 활용할 예정</a:t>
            </a:r>
            <a:endParaRPr lang="en-US" altLang="ko-KR" dirty="0"/>
          </a:p>
          <a:p>
            <a:r>
              <a:rPr lang="ko-KR" altLang="en-US" dirty="0"/>
              <a:t>조이스틱의 기능을 </a:t>
            </a:r>
            <a:r>
              <a:rPr lang="en-US" altLang="ko-KR" dirty="0"/>
              <a:t>3</a:t>
            </a:r>
            <a:r>
              <a:rPr lang="ko-KR" altLang="en-US" dirty="0"/>
              <a:t>가지로 분류해 유저가 원하는 방식의 조작을 사용할 수 있도록 할 예정</a:t>
            </a:r>
            <a:endParaRPr lang="en-US" altLang="ko-KR" dirty="0"/>
          </a:p>
          <a:p>
            <a:r>
              <a:rPr lang="ko-KR" altLang="en-US" dirty="0"/>
              <a:t>기본 방식으로 화면에 조이스틱 출력 위치를 고정으로 하고 해당 </a:t>
            </a:r>
            <a:r>
              <a:rPr lang="en-US" altLang="ko-KR" dirty="0"/>
              <a:t>UI</a:t>
            </a:r>
            <a:r>
              <a:rPr lang="ko-KR" altLang="en-US" dirty="0"/>
              <a:t>출력 위치를 기준으로 인식 범위를 계산해 조작하도록 함</a:t>
            </a:r>
            <a:endParaRPr lang="en-US" altLang="ko-KR" dirty="0"/>
          </a:p>
          <a:p>
            <a:r>
              <a:rPr lang="ko-KR" altLang="en-US" dirty="0"/>
              <a:t>나머지 두개의 방식은 유저의 조작 숙련도가 낮은 경우 또는 기본 조작방식이 불편할 경우 직접 설정에서 조작 방식을 조정할 수 있도록 하는 부가기능이 추가된 </a:t>
            </a:r>
            <a:r>
              <a:rPr lang="en-US" altLang="ko-KR" dirty="0"/>
              <a:t>UI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내용 개체 틀 25">
            <a:extLst>
              <a:ext uri="{FF2B5EF4-FFF2-40B4-BE49-F238E27FC236}">
                <a16:creationId xmlns:a16="http://schemas.microsoft.com/office/drawing/2014/main" id="{D6DB6711-4504-4054-B540-B482373D64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9" t="57378" r="-2" b="-27"/>
          <a:stretch/>
        </p:blipFill>
        <p:spPr>
          <a:xfrm>
            <a:off x="1581150" y="3886200"/>
            <a:ext cx="4514850" cy="334327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994F466-182E-4024-B390-2D2BA5BDA5A6}"/>
              </a:ext>
            </a:extLst>
          </p:cNvPr>
          <p:cNvGrpSpPr/>
          <p:nvPr/>
        </p:nvGrpSpPr>
        <p:grpSpPr>
          <a:xfrm>
            <a:off x="6781799" y="3098827"/>
            <a:ext cx="1130301" cy="1136623"/>
            <a:chOff x="8115299" y="4083077"/>
            <a:chExt cx="1130301" cy="1136623"/>
          </a:xfrm>
        </p:grpSpPr>
        <p:pic>
          <p:nvPicPr>
            <p:cNvPr id="11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C3C83C4A-F60A-4358-B54C-C1C6BCFB9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8" t="57618" r="73973" b="16820"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244EA42E-C3D7-4070-A639-38792F5D90C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DEB5E8B3-EB11-4C4A-8794-F5D16ADB8656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016DFCD-7027-430B-A2D8-EA8F92BF9B86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A0F1E65-A1DE-48EC-A949-3E093D18CEC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BFFBA35-3F31-40FF-936D-B1737AF21645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4B5382A9-4697-45C9-918D-F8F0CB43F889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65C51ED-E81F-4BF0-8C54-786FC506F038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EAD953A4-2E4F-4767-9521-B4C638370449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469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C2B9D38-1ACC-41D0-A0E2-6AF5FF32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3" y="657191"/>
            <a:ext cx="10515600" cy="474663"/>
          </a:xfrm>
        </p:spPr>
        <p:txBody>
          <a:bodyPr/>
          <a:lstStyle/>
          <a:p>
            <a:r>
              <a:rPr lang="ko-KR" altLang="en-US" dirty="0"/>
              <a:t>조작방식 기획</a:t>
            </a:r>
          </a:p>
        </p:txBody>
      </p:sp>
      <p:grpSp>
        <p:nvGrpSpPr>
          <p:cNvPr id="4138" name="그룹 4137">
            <a:extLst>
              <a:ext uri="{FF2B5EF4-FFF2-40B4-BE49-F238E27FC236}">
                <a16:creationId xmlns:a16="http://schemas.microsoft.com/office/drawing/2014/main" id="{B96B84F1-5E5C-47A1-B2BE-913148A77865}"/>
              </a:ext>
            </a:extLst>
          </p:cNvPr>
          <p:cNvGrpSpPr/>
          <p:nvPr/>
        </p:nvGrpSpPr>
        <p:grpSpPr>
          <a:xfrm>
            <a:off x="7213633" y="1813708"/>
            <a:ext cx="4528787" cy="2494450"/>
            <a:chOff x="7213633" y="1813708"/>
            <a:chExt cx="4528787" cy="249445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BF110D4-3A02-4CEA-B70D-2F89CB3AC0BB}"/>
                </a:ext>
              </a:extLst>
            </p:cNvPr>
            <p:cNvSpPr/>
            <p:nvPr/>
          </p:nvSpPr>
          <p:spPr>
            <a:xfrm>
              <a:off x="9201882" y="2232023"/>
              <a:ext cx="254053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ECC8334-ADFA-4F1E-A40D-D5AEAFEB9C92}"/>
                </a:ext>
              </a:extLst>
            </p:cNvPr>
            <p:cNvSpPr/>
            <p:nvPr/>
          </p:nvSpPr>
          <p:spPr>
            <a:xfrm>
              <a:off x="7213633" y="2232023"/>
              <a:ext cx="1846548" cy="1743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AF345E3-773F-477D-8AA7-43DB3BB84C8A}"/>
                </a:ext>
              </a:extLst>
            </p:cNvPr>
            <p:cNvSpPr/>
            <p:nvPr/>
          </p:nvSpPr>
          <p:spPr>
            <a:xfrm>
              <a:off x="7981966" y="2947798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64CDB23-2F84-436E-A15D-294736F57317}"/>
                </a:ext>
              </a:extLst>
            </p:cNvPr>
            <p:cNvSpPr/>
            <p:nvPr/>
          </p:nvSpPr>
          <p:spPr>
            <a:xfrm>
              <a:off x="8428362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8FA7346E-BFB6-4213-8490-3FEC225891A2}"/>
                </a:ext>
              </a:extLst>
            </p:cNvPr>
            <p:cNvSpPr/>
            <p:nvPr/>
          </p:nvSpPr>
          <p:spPr>
            <a:xfrm>
              <a:off x="7533711" y="294779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6AB6AE0-F379-4AD1-80A7-4C10FDFB97BD}"/>
                </a:ext>
              </a:extLst>
            </p:cNvPr>
            <p:cNvSpPr/>
            <p:nvPr/>
          </p:nvSpPr>
          <p:spPr>
            <a:xfrm>
              <a:off x="8428362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9B0DB26-4EAD-4420-80C8-4F2AADFB34FF}"/>
                </a:ext>
              </a:extLst>
            </p:cNvPr>
            <p:cNvSpPr/>
            <p:nvPr/>
          </p:nvSpPr>
          <p:spPr>
            <a:xfrm>
              <a:off x="7533711" y="2531403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5BB2C86-9A28-4F6D-93FE-EBA2884FD151}"/>
                </a:ext>
              </a:extLst>
            </p:cNvPr>
            <p:cNvSpPr/>
            <p:nvPr/>
          </p:nvSpPr>
          <p:spPr>
            <a:xfrm>
              <a:off x="8428362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59F50CC-D9A5-4CAB-82A7-C5CA284E56BF}"/>
                </a:ext>
              </a:extLst>
            </p:cNvPr>
            <p:cNvSpPr/>
            <p:nvPr/>
          </p:nvSpPr>
          <p:spPr>
            <a:xfrm>
              <a:off x="7533711" y="336700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317567B-6C72-4631-9B2D-4AA951C411B2}"/>
                </a:ext>
              </a:extLst>
            </p:cNvPr>
            <p:cNvSpPr/>
            <p:nvPr/>
          </p:nvSpPr>
          <p:spPr>
            <a:xfrm>
              <a:off x="7980107" y="2531403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25FD4BA-7284-4770-8D6C-D3B81282E337}"/>
                </a:ext>
              </a:extLst>
            </p:cNvPr>
            <p:cNvSpPr/>
            <p:nvPr/>
          </p:nvSpPr>
          <p:spPr>
            <a:xfrm>
              <a:off x="7980107" y="3367004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F01AC70-DD1C-4317-840D-F284DB6F30B2}"/>
                </a:ext>
              </a:extLst>
            </p:cNvPr>
            <p:cNvCxnSpPr>
              <a:stCxn id="105" idx="2"/>
              <a:endCxn id="97" idx="0"/>
            </p:cNvCxnSpPr>
            <p:nvPr/>
          </p:nvCxnSpPr>
          <p:spPr>
            <a:xfrm>
              <a:off x="8135047" y="2841283"/>
              <a:ext cx="1859" cy="1065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AEEA9491-1D8A-49F8-A74F-0EC9D564C0DC}"/>
                </a:ext>
              </a:extLst>
            </p:cNvPr>
            <p:cNvCxnSpPr>
              <a:cxnSpLocks/>
              <a:stCxn id="99" idx="1"/>
              <a:endCxn id="97" idx="3"/>
            </p:cNvCxnSpPr>
            <p:nvPr/>
          </p:nvCxnSpPr>
          <p:spPr>
            <a:xfrm flipH="1">
              <a:off x="8291846" y="3102738"/>
              <a:ext cx="1365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F6F096C6-8160-47ED-BCF4-A53E87150B19}"/>
                </a:ext>
              </a:extLst>
            </p:cNvPr>
            <p:cNvCxnSpPr>
              <a:cxnSpLocks/>
              <a:stCxn id="106" idx="0"/>
              <a:endCxn id="97" idx="2"/>
            </p:cNvCxnSpPr>
            <p:nvPr/>
          </p:nvCxnSpPr>
          <p:spPr>
            <a:xfrm flipV="1">
              <a:off x="8135047" y="3257678"/>
              <a:ext cx="1859" cy="10932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6E03605F-3EC5-4766-AB58-4591052D1F96}"/>
                </a:ext>
              </a:extLst>
            </p:cNvPr>
            <p:cNvCxnSpPr>
              <a:cxnSpLocks/>
              <a:stCxn id="97" idx="1"/>
              <a:endCxn id="100" idx="3"/>
            </p:cNvCxnSpPr>
            <p:nvPr/>
          </p:nvCxnSpPr>
          <p:spPr>
            <a:xfrm flipH="1">
              <a:off x="7843591" y="3102738"/>
              <a:ext cx="1383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579FF20-0FB1-4F27-80C9-4108137BCCD3}"/>
                </a:ext>
              </a:extLst>
            </p:cNvPr>
            <p:cNvSpPr/>
            <p:nvPr/>
          </p:nvSpPr>
          <p:spPr>
            <a:xfrm>
              <a:off x="7213633" y="1813708"/>
              <a:ext cx="1846548" cy="3715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스테이지 정보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C0760BE0-94EA-4EBF-B734-23EC533B3A08}"/>
                </a:ext>
              </a:extLst>
            </p:cNvPr>
            <p:cNvSpPr/>
            <p:nvPr/>
          </p:nvSpPr>
          <p:spPr>
            <a:xfrm>
              <a:off x="9286921" y="3582434"/>
              <a:ext cx="309880" cy="3098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3513DC8-73DA-43ED-B2B0-3C12F4470967}"/>
                </a:ext>
              </a:extLst>
            </p:cNvPr>
            <p:cNvSpPr/>
            <p:nvPr/>
          </p:nvSpPr>
          <p:spPr>
            <a:xfrm>
              <a:off x="9286921" y="3163228"/>
              <a:ext cx="309880" cy="309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2823268F-3C71-46D7-8ABB-270EDCD5F335}"/>
                </a:ext>
              </a:extLst>
            </p:cNvPr>
            <p:cNvSpPr/>
            <p:nvPr/>
          </p:nvSpPr>
          <p:spPr>
            <a:xfrm>
              <a:off x="9286921" y="2744022"/>
              <a:ext cx="309880" cy="309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6" name="TextBox 4095">
              <a:extLst>
                <a:ext uri="{FF2B5EF4-FFF2-40B4-BE49-F238E27FC236}">
                  <a16:creationId xmlns:a16="http://schemas.microsoft.com/office/drawing/2014/main" id="{21CE08B4-87BE-4C88-A2E1-81C13BCED0B3}"/>
                </a:ext>
              </a:extLst>
            </p:cNvPr>
            <p:cNvSpPr txBox="1"/>
            <p:nvPr/>
          </p:nvSpPr>
          <p:spPr>
            <a:xfrm>
              <a:off x="9710738" y="2768157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이미 클리어한 방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4AEB8E1-0527-45AF-8211-BB7D93E99794}"/>
                </a:ext>
              </a:extLst>
            </p:cNvPr>
            <p:cNvSpPr txBox="1"/>
            <p:nvPr/>
          </p:nvSpPr>
          <p:spPr>
            <a:xfrm>
              <a:off x="9710738" y="3187363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인접한 방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6A9267B-A388-4FFC-99F5-E317BDDE979A}"/>
                </a:ext>
              </a:extLst>
            </p:cNvPr>
            <p:cNvSpPr txBox="1"/>
            <p:nvPr/>
          </p:nvSpPr>
          <p:spPr>
            <a:xfrm>
              <a:off x="9710738" y="3606569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아직 클리어 하지 않은 방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166DFF6-C0D3-43DA-AC6B-92FC23E03F57}"/>
                </a:ext>
              </a:extLst>
            </p:cNvPr>
            <p:cNvSpPr/>
            <p:nvPr/>
          </p:nvSpPr>
          <p:spPr>
            <a:xfrm>
              <a:off x="9286921" y="2321146"/>
              <a:ext cx="309880" cy="309880"/>
            </a:xfrm>
            <a:prstGeom prst="rect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26F8BE2-7F0D-40CF-93BF-836B5700FDDE}"/>
                </a:ext>
              </a:extLst>
            </p:cNvPr>
            <p:cNvSpPr txBox="1"/>
            <p:nvPr/>
          </p:nvSpPr>
          <p:spPr>
            <a:xfrm>
              <a:off x="9710738" y="2348951"/>
              <a:ext cx="18145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유저가 현재 위치한 방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09188D2-B231-4368-8D34-19CECC8C583B}"/>
                </a:ext>
              </a:extLst>
            </p:cNvPr>
            <p:cNvSpPr/>
            <p:nvPr/>
          </p:nvSpPr>
          <p:spPr>
            <a:xfrm>
              <a:off x="7574027" y="258342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D171C4A-9130-4F8B-A427-5CD43B2127B6}"/>
                </a:ext>
              </a:extLst>
            </p:cNvPr>
            <p:cNvSpPr/>
            <p:nvPr/>
          </p:nvSpPr>
          <p:spPr>
            <a:xfrm>
              <a:off x="8023584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CBC37C9-F18E-47BB-9D4A-22D7ACDCB490}"/>
                </a:ext>
              </a:extLst>
            </p:cNvPr>
            <p:cNvSpPr/>
            <p:nvPr/>
          </p:nvSpPr>
          <p:spPr>
            <a:xfrm>
              <a:off x="8467365" y="2578871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5D433DE-E5A3-42BF-8BD5-8F4F0EAFDB64}"/>
                </a:ext>
              </a:extLst>
            </p:cNvPr>
            <p:cNvSpPr/>
            <p:nvPr/>
          </p:nvSpPr>
          <p:spPr>
            <a:xfrm>
              <a:off x="7574027" y="299635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B7F29EC3-B28D-4E9D-AD29-364B87FB91BB}"/>
                </a:ext>
              </a:extLst>
            </p:cNvPr>
            <p:cNvSpPr/>
            <p:nvPr/>
          </p:nvSpPr>
          <p:spPr>
            <a:xfrm>
              <a:off x="8023584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028212CA-2D9F-4685-83C3-59085B930CD2}"/>
                </a:ext>
              </a:extLst>
            </p:cNvPr>
            <p:cNvSpPr/>
            <p:nvPr/>
          </p:nvSpPr>
          <p:spPr>
            <a:xfrm>
              <a:off x="8467365" y="2991805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E108A5DD-931D-459D-A1CD-470983400DAD}"/>
                </a:ext>
              </a:extLst>
            </p:cNvPr>
            <p:cNvSpPr/>
            <p:nvPr/>
          </p:nvSpPr>
          <p:spPr>
            <a:xfrm>
              <a:off x="7574027" y="341496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4F641EE2-F687-46C7-9E4F-44990C479ECF}"/>
                </a:ext>
              </a:extLst>
            </p:cNvPr>
            <p:cNvSpPr/>
            <p:nvPr/>
          </p:nvSpPr>
          <p:spPr>
            <a:xfrm>
              <a:off x="8023584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6A5FA81-392C-4B6C-BDF1-00671474B64C}"/>
                </a:ext>
              </a:extLst>
            </p:cNvPr>
            <p:cNvSpPr/>
            <p:nvPr/>
          </p:nvSpPr>
          <p:spPr>
            <a:xfrm>
              <a:off x="8467365" y="3410410"/>
              <a:ext cx="231873" cy="218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21C00334-B7F7-4EB2-90CE-51D74C5D06CB}"/>
                </a:ext>
              </a:extLst>
            </p:cNvPr>
            <p:cNvSpPr txBox="1"/>
            <p:nvPr/>
          </p:nvSpPr>
          <p:spPr>
            <a:xfrm>
              <a:off x="7980106" y="4054242"/>
              <a:ext cx="194018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방의 정보를 표현하는 이미지</a:t>
              </a:r>
            </a:p>
          </p:txBody>
        </p:sp>
        <p:cxnSp>
          <p:nvCxnSpPr>
            <p:cNvPr id="153" name="연결선: 꺾임 152">
              <a:extLst>
                <a:ext uri="{FF2B5EF4-FFF2-40B4-BE49-F238E27FC236}">
                  <a16:creationId xmlns:a16="http://schemas.microsoft.com/office/drawing/2014/main" id="{C9CC9357-C74F-472F-B0E2-CC9FFC0713D9}"/>
                </a:ext>
              </a:extLst>
            </p:cNvPr>
            <p:cNvCxnSpPr>
              <a:cxnSpLocks/>
              <a:stCxn id="146" idx="2"/>
              <a:endCxn id="4105" idx="1"/>
            </p:cNvCxnSpPr>
            <p:nvPr/>
          </p:nvCxnSpPr>
          <p:spPr>
            <a:xfrm rot="16200000" flipH="1">
              <a:off x="7561372" y="3762466"/>
              <a:ext cx="547326" cy="29014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FFFE5BB-47C6-4482-9AD1-BBC309F3A639}"/>
              </a:ext>
            </a:extLst>
          </p:cNvPr>
          <p:cNvGrpSpPr/>
          <p:nvPr/>
        </p:nvGrpSpPr>
        <p:grpSpPr>
          <a:xfrm>
            <a:off x="668134" y="4345992"/>
            <a:ext cx="5212046" cy="894592"/>
            <a:chOff x="2911209" y="4222984"/>
            <a:chExt cx="5212046" cy="894592"/>
          </a:xfrm>
        </p:grpSpPr>
        <p:pic>
          <p:nvPicPr>
            <p:cNvPr id="85" name="그림 84" descr="사진, 테이블, 앉아있는, 다른이(가) 표시된 사진&#10;&#10;자동 생성된 설명">
              <a:extLst>
                <a:ext uri="{FF2B5EF4-FFF2-40B4-BE49-F238E27FC236}">
                  <a16:creationId xmlns:a16="http://schemas.microsoft.com/office/drawing/2014/main" id="{575865C5-4D1E-40E7-BA56-041A912DC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209" y="4222984"/>
              <a:ext cx="2524125" cy="771525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3815A87-BC19-4E95-952F-20E139CE1512}"/>
                </a:ext>
              </a:extLst>
            </p:cNvPr>
            <p:cNvSpPr/>
            <p:nvPr/>
          </p:nvSpPr>
          <p:spPr>
            <a:xfrm>
              <a:off x="298070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7F1C8EF-A9D7-4BE7-901D-4A898CB05627}"/>
                </a:ext>
              </a:extLst>
            </p:cNvPr>
            <p:cNvSpPr/>
            <p:nvPr/>
          </p:nvSpPr>
          <p:spPr>
            <a:xfrm>
              <a:off x="359665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32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6524AA7-B9BC-40FC-B0E4-A756F923E730}"/>
                </a:ext>
              </a:extLst>
            </p:cNvPr>
            <p:cNvSpPr/>
            <p:nvPr/>
          </p:nvSpPr>
          <p:spPr>
            <a:xfrm>
              <a:off x="423800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15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0A47C03-6FE9-449C-BFF8-8A0196ED3CB9}"/>
                </a:ext>
              </a:extLst>
            </p:cNvPr>
            <p:cNvSpPr/>
            <p:nvPr/>
          </p:nvSpPr>
          <p:spPr>
            <a:xfrm>
              <a:off x="4879358" y="4460008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50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pic>
          <p:nvPicPr>
            <p:cNvPr id="91" name="그림 90" descr="사진, 테이블, 앉아있는, 다른이(가) 표시된 사진&#10;&#10;자동 생성된 설명">
              <a:extLst>
                <a:ext uri="{FF2B5EF4-FFF2-40B4-BE49-F238E27FC236}">
                  <a16:creationId xmlns:a16="http://schemas.microsoft.com/office/drawing/2014/main" id="{9FF06A99-3ADE-46FA-8983-1BF32DE6F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130" y="4222984"/>
              <a:ext cx="2524125" cy="771525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A76C83F-F61E-4034-BF5B-7DC220B94436}"/>
                </a:ext>
              </a:extLst>
            </p:cNvPr>
            <p:cNvSpPr/>
            <p:nvPr/>
          </p:nvSpPr>
          <p:spPr>
            <a:xfrm>
              <a:off x="566862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10</a:t>
              </a:r>
              <a:endParaRPr lang="ko-KR" altLang="en-US" sz="12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CC025AE-3A88-4718-861E-43928CBF8FF1}"/>
                </a:ext>
              </a:extLst>
            </p:cNvPr>
            <p:cNvSpPr/>
            <p:nvPr/>
          </p:nvSpPr>
          <p:spPr>
            <a:xfrm>
              <a:off x="628457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32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0AA0864-8640-498A-BAF5-15714B57136B}"/>
                </a:ext>
              </a:extLst>
            </p:cNvPr>
            <p:cNvSpPr/>
            <p:nvPr/>
          </p:nvSpPr>
          <p:spPr>
            <a:xfrm>
              <a:off x="692592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15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BEB749C-5FBC-4739-A4BF-762CED0030DF}"/>
                </a:ext>
              </a:extLst>
            </p:cNvPr>
            <p:cNvSpPr/>
            <p:nvPr/>
          </p:nvSpPr>
          <p:spPr>
            <a:xfrm>
              <a:off x="7567279" y="4871441"/>
              <a:ext cx="477554" cy="246135"/>
            </a:xfrm>
            <a:prstGeom prst="rect">
              <a:avLst/>
            </a:prstGeom>
            <a:solidFill>
              <a:schemeClr val="bg1">
                <a:lumMod val="50000"/>
                <a:alpha val="71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" charset="-127"/>
                  <a:ea typeface="나눔고딕" charset="-127"/>
                </a:rPr>
                <a:t>50</a:t>
              </a:r>
              <a:endParaRPr lang="ko-KR" altLang="en-US" sz="1400" b="1" dirty="0">
                <a:solidFill>
                  <a:schemeClr val="bg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47C0F46-73B3-4A6E-87E3-94FE944493D9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2150236" y="2136248"/>
            <a:ext cx="144161" cy="1056863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DE28DE-CD41-490D-AFB5-C2EC1F0ED508}"/>
              </a:ext>
            </a:extLst>
          </p:cNvPr>
          <p:cNvSpPr txBox="1"/>
          <p:nvPr/>
        </p:nvSpPr>
        <p:spPr>
          <a:xfrm>
            <a:off x="2750748" y="2461793"/>
            <a:ext cx="1070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기본 버튼 </a:t>
            </a:r>
            <a:r>
              <a:rPr lang="en-US" altLang="ko-KR" sz="1100" dirty="0"/>
              <a:t>UI</a:t>
            </a:r>
            <a:endParaRPr lang="ko-KR" altLang="en-US" sz="1400" dirty="0"/>
          </a:p>
        </p:txBody>
      </p:sp>
      <p:grpSp>
        <p:nvGrpSpPr>
          <p:cNvPr id="4127" name="그룹 4126">
            <a:extLst>
              <a:ext uri="{FF2B5EF4-FFF2-40B4-BE49-F238E27FC236}">
                <a16:creationId xmlns:a16="http://schemas.microsoft.com/office/drawing/2014/main" id="{0E9A5721-806D-453A-8C01-C5426C4530EE}"/>
              </a:ext>
            </a:extLst>
          </p:cNvPr>
          <p:cNvGrpSpPr/>
          <p:nvPr/>
        </p:nvGrpSpPr>
        <p:grpSpPr>
          <a:xfrm>
            <a:off x="1033506" y="2736759"/>
            <a:ext cx="1320758" cy="1192838"/>
            <a:chOff x="200660" y="1493505"/>
            <a:chExt cx="1320758" cy="119283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38BDB33-CE22-4DAE-A609-3CED9DDABA61}"/>
                </a:ext>
              </a:extLst>
            </p:cNvPr>
            <p:cNvSpPr/>
            <p:nvPr/>
          </p:nvSpPr>
          <p:spPr>
            <a:xfrm>
              <a:off x="200660" y="1493505"/>
              <a:ext cx="1320758" cy="11928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43701A5-F5D0-4F58-AE82-184A1FC8EE08}"/>
                </a:ext>
              </a:extLst>
            </p:cNvPr>
            <p:cNvSpPr/>
            <p:nvPr/>
          </p:nvSpPr>
          <p:spPr>
            <a:xfrm>
              <a:off x="316790" y="1576091"/>
              <a:ext cx="1088498" cy="1027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C42F34B-6270-4EA1-AD57-9DE3E0D92E88}"/>
                </a:ext>
              </a:extLst>
            </p:cNvPr>
            <p:cNvSpPr/>
            <p:nvPr/>
          </p:nvSpPr>
          <p:spPr>
            <a:xfrm>
              <a:off x="271036" y="1532896"/>
              <a:ext cx="1180004" cy="1114056"/>
            </a:xfrm>
            <a:prstGeom prst="rect">
              <a:avLst/>
            </a:prstGeom>
            <a:solidFill>
              <a:schemeClr val="bg1">
                <a:lumMod val="85000"/>
                <a:alpha val="66000"/>
              </a:schemeClr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A8C9EA4-2EBE-461C-A403-2FDC56C4BFF5}"/>
                </a:ext>
              </a:extLst>
            </p:cNvPr>
            <p:cNvSpPr/>
            <p:nvPr/>
          </p:nvSpPr>
          <p:spPr>
            <a:xfrm>
              <a:off x="366288" y="1922076"/>
              <a:ext cx="989502" cy="317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C0BB7675-983D-404C-BB13-615B9F8456BB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1994355" y="3181944"/>
            <a:ext cx="542867" cy="1143806"/>
          </a:xfrm>
          <a:prstGeom prst="bentConnector2">
            <a:avLst/>
          </a:prstGeom>
          <a:ln w="158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4CD06B1-57C2-48B2-B614-3B04F02DCE41}"/>
              </a:ext>
            </a:extLst>
          </p:cNvPr>
          <p:cNvSpPr txBox="1"/>
          <p:nvPr/>
        </p:nvSpPr>
        <p:spPr>
          <a:xfrm>
            <a:off x="2837691" y="3894476"/>
            <a:ext cx="913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텍스트 출력</a:t>
            </a:r>
            <a:endParaRPr lang="ko-KR" altLang="en-US" sz="1400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321721A-1D03-448D-8CDE-DD7432AF6FF0}"/>
              </a:ext>
            </a:extLst>
          </p:cNvPr>
          <p:cNvCxnSpPr>
            <a:cxnSpLocks/>
            <a:stCxn id="42" idx="3"/>
            <a:endCxn id="51" idx="1"/>
          </p:cNvCxnSpPr>
          <p:nvPr/>
        </p:nvCxnSpPr>
        <p:spPr>
          <a:xfrm>
            <a:off x="2283886" y="3333178"/>
            <a:ext cx="402572" cy="1508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7312D2D-B0D1-43BC-A83F-2A13BEDC5085}"/>
              </a:ext>
            </a:extLst>
          </p:cNvPr>
          <p:cNvSpPr txBox="1"/>
          <p:nvPr/>
        </p:nvSpPr>
        <p:spPr>
          <a:xfrm>
            <a:off x="2686458" y="3203881"/>
            <a:ext cx="11992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서클 </a:t>
            </a:r>
            <a:r>
              <a:rPr lang="ko-KR" altLang="en-US" sz="1100" dirty="0" err="1"/>
              <a:t>프로그레스</a:t>
            </a:r>
            <a:endParaRPr lang="ko-KR" altLang="en-US" sz="1400" dirty="0"/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15C8E27C-6E2C-41A0-9E7F-A283A17EC0E3}"/>
              </a:ext>
            </a:extLst>
          </p:cNvPr>
          <p:cNvCxnSpPr>
            <a:cxnSpLocks/>
            <a:stCxn id="157" idx="0"/>
            <a:endCxn id="24" idx="3"/>
          </p:cNvCxnSpPr>
          <p:nvPr/>
        </p:nvCxnSpPr>
        <p:spPr>
          <a:xfrm rot="16200000" flipV="1">
            <a:off x="4265837" y="2148166"/>
            <a:ext cx="144161" cy="1033025"/>
          </a:xfrm>
          <a:prstGeom prst="bentConnector2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59" name="그룹 4158">
            <a:extLst>
              <a:ext uri="{FF2B5EF4-FFF2-40B4-BE49-F238E27FC236}">
                <a16:creationId xmlns:a16="http://schemas.microsoft.com/office/drawing/2014/main" id="{89475417-A204-4965-9CE3-4AF6DA8D2B44}"/>
              </a:ext>
            </a:extLst>
          </p:cNvPr>
          <p:cNvGrpSpPr/>
          <p:nvPr/>
        </p:nvGrpSpPr>
        <p:grpSpPr>
          <a:xfrm>
            <a:off x="4194050" y="2736759"/>
            <a:ext cx="1320758" cy="1443547"/>
            <a:chOff x="4199226" y="2736759"/>
            <a:chExt cx="1320758" cy="1443547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3CCE311D-0221-4645-978E-36EFA63F6EBB}"/>
                </a:ext>
              </a:extLst>
            </p:cNvPr>
            <p:cNvSpPr/>
            <p:nvPr/>
          </p:nvSpPr>
          <p:spPr>
            <a:xfrm>
              <a:off x="4199226" y="2736759"/>
              <a:ext cx="1320758" cy="119283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777074BC-6F68-49EC-A7EF-B2B9D5FA3005}"/>
                </a:ext>
              </a:extLst>
            </p:cNvPr>
            <p:cNvSpPr/>
            <p:nvPr/>
          </p:nvSpPr>
          <p:spPr>
            <a:xfrm>
              <a:off x="4315356" y="2819345"/>
              <a:ext cx="1088498" cy="1027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C46BD34-1E89-41DD-85DD-33238BE57B5C}"/>
                </a:ext>
              </a:extLst>
            </p:cNvPr>
            <p:cNvSpPr/>
            <p:nvPr/>
          </p:nvSpPr>
          <p:spPr>
            <a:xfrm>
              <a:off x="4364854" y="3863222"/>
              <a:ext cx="989502" cy="3170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accent4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5F84BD90-F247-497D-8378-4E274BC83799}"/>
              </a:ext>
            </a:extLst>
          </p:cNvPr>
          <p:cNvCxnSpPr>
            <a:cxnSpLocks/>
            <a:stCxn id="164" idx="1"/>
            <a:endCxn id="46" idx="3"/>
          </p:cNvCxnSpPr>
          <p:nvPr/>
        </p:nvCxnSpPr>
        <p:spPr>
          <a:xfrm flipH="1">
            <a:off x="3750970" y="4021764"/>
            <a:ext cx="608708" cy="3517"/>
          </a:xfrm>
          <a:prstGeom prst="straightConnector1">
            <a:avLst/>
          </a:prstGeom>
          <a:ln w="158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F5962A17-AFA4-489C-A260-0768BE9767C5}"/>
              </a:ext>
            </a:extLst>
          </p:cNvPr>
          <p:cNvCxnSpPr>
            <a:cxnSpLocks/>
            <a:stCxn id="157" idx="1"/>
            <a:endCxn id="51" idx="3"/>
          </p:cNvCxnSpPr>
          <p:nvPr/>
        </p:nvCxnSpPr>
        <p:spPr>
          <a:xfrm flipH="1">
            <a:off x="3885692" y="3333178"/>
            <a:ext cx="308358" cy="1508"/>
          </a:xfrm>
          <a:prstGeom prst="straightConnector1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5" name="TextBox 4134">
            <a:extLst>
              <a:ext uri="{FF2B5EF4-FFF2-40B4-BE49-F238E27FC236}">
                <a16:creationId xmlns:a16="http://schemas.microsoft.com/office/drawing/2014/main" id="{68457B16-4D7F-48DD-9419-E56394A12FDC}"/>
              </a:ext>
            </a:extLst>
          </p:cNvPr>
          <p:cNvSpPr txBox="1"/>
          <p:nvPr/>
        </p:nvSpPr>
        <p:spPr>
          <a:xfrm>
            <a:off x="854192" y="2157864"/>
            <a:ext cx="167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스킬 아이콘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AB1979-12FC-43E0-87B7-F5E75DDBCD24}"/>
              </a:ext>
            </a:extLst>
          </p:cNvPr>
          <p:cNvSpPr txBox="1"/>
          <p:nvPr/>
        </p:nvSpPr>
        <p:spPr>
          <a:xfrm>
            <a:off x="4001295" y="2105259"/>
            <a:ext cx="170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버프 아이콘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pSp>
        <p:nvGrpSpPr>
          <p:cNvPr id="4144" name="그룹 4143">
            <a:extLst>
              <a:ext uri="{FF2B5EF4-FFF2-40B4-BE49-F238E27FC236}">
                <a16:creationId xmlns:a16="http://schemas.microsoft.com/office/drawing/2014/main" id="{09E233FC-4212-4215-AF83-1CDF1E75B148}"/>
              </a:ext>
            </a:extLst>
          </p:cNvPr>
          <p:cNvGrpSpPr/>
          <p:nvPr/>
        </p:nvGrpSpPr>
        <p:grpSpPr>
          <a:xfrm>
            <a:off x="6702750" y="4308158"/>
            <a:ext cx="2964497" cy="2061131"/>
            <a:chOff x="6702750" y="4308158"/>
            <a:chExt cx="2964497" cy="2061131"/>
          </a:xfrm>
        </p:grpSpPr>
        <p:grpSp>
          <p:nvGrpSpPr>
            <p:cNvPr id="4141" name="그룹 4140">
              <a:extLst>
                <a:ext uri="{FF2B5EF4-FFF2-40B4-BE49-F238E27FC236}">
                  <a16:creationId xmlns:a16="http://schemas.microsoft.com/office/drawing/2014/main" id="{FFBD1546-3986-44D9-B311-7A5EA9737CB9}"/>
                </a:ext>
              </a:extLst>
            </p:cNvPr>
            <p:cNvGrpSpPr/>
            <p:nvPr/>
          </p:nvGrpSpPr>
          <p:grpSpPr>
            <a:xfrm>
              <a:off x="8747403" y="4641876"/>
              <a:ext cx="919844" cy="1119394"/>
              <a:chOff x="8404078" y="4604796"/>
              <a:chExt cx="919844" cy="1119394"/>
            </a:xfrm>
          </p:grpSpPr>
          <p:grpSp>
            <p:nvGrpSpPr>
              <p:cNvPr id="4139" name="그룹 4138">
                <a:extLst>
                  <a:ext uri="{FF2B5EF4-FFF2-40B4-BE49-F238E27FC236}">
                    <a16:creationId xmlns:a16="http://schemas.microsoft.com/office/drawing/2014/main" id="{F0585EB2-41AE-4382-9485-B43F69778A9B}"/>
                  </a:ext>
                </a:extLst>
              </p:cNvPr>
              <p:cNvGrpSpPr/>
              <p:nvPr/>
            </p:nvGrpSpPr>
            <p:grpSpPr>
              <a:xfrm>
                <a:off x="8428362" y="4911486"/>
                <a:ext cx="871277" cy="812704"/>
                <a:chOff x="7384180" y="4820099"/>
                <a:chExt cx="1278808" cy="1192838"/>
              </a:xfrm>
            </p:grpSpPr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257E5274-58B0-4264-B6F8-239ACBF71235}"/>
                    </a:ext>
                  </a:extLst>
                </p:cNvPr>
                <p:cNvSpPr/>
                <p:nvPr/>
              </p:nvSpPr>
              <p:spPr>
                <a:xfrm>
                  <a:off x="7384180" y="4820099"/>
                  <a:ext cx="1278808" cy="119283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77B04528-363D-469C-BF4D-2A34495951D5}"/>
                    </a:ext>
                  </a:extLst>
                </p:cNvPr>
                <p:cNvSpPr/>
                <p:nvPr/>
              </p:nvSpPr>
              <p:spPr>
                <a:xfrm>
                  <a:off x="7536349" y="4956515"/>
                  <a:ext cx="974471" cy="920006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0000"/>
                  </a:schemeClr>
                </a:solidFill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endParaRPr>
                </a:p>
              </p:txBody>
            </p: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B51BFC-8441-490C-AF6E-00582266C208}"/>
                  </a:ext>
                </a:extLst>
              </p:cNvPr>
              <p:cNvSpPr txBox="1"/>
              <p:nvPr/>
            </p:nvSpPr>
            <p:spPr>
              <a:xfrm>
                <a:off x="8404078" y="4604796"/>
                <a:ext cx="91984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기본 버튼 </a:t>
                </a:r>
                <a:r>
                  <a:rPr lang="en-US" altLang="ko-KR" sz="1050" dirty="0"/>
                  <a:t>UI</a:t>
                </a:r>
                <a:endParaRPr lang="ko-KR" altLang="en-US" sz="1050" dirty="0"/>
              </a:p>
            </p:txBody>
          </p:sp>
        </p:grpSp>
        <p:grpSp>
          <p:nvGrpSpPr>
            <p:cNvPr id="4143" name="그룹 4142">
              <a:extLst>
                <a:ext uri="{FF2B5EF4-FFF2-40B4-BE49-F238E27FC236}">
                  <a16:creationId xmlns:a16="http://schemas.microsoft.com/office/drawing/2014/main" id="{5B8F4695-F1FB-405D-9874-E2B26056A732}"/>
                </a:ext>
              </a:extLst>
            </p:cNvPr>
            <p:cNvGrpSpPr/>
            <p:nvPr/>
          </p:nvGrpSpPr>
          <p:grpSpPr>
            <a:xfrm>
              <a:off x="6702750" y="4308158"/>
              <a:ext cx="871277" cy="2061131"/>
              <a:chOff x="6689470" y="4345992"/>
              <a:chExt cx="871277" cy="2061131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654F11E6-2B0B-4E51-ABFB-28A239B768D3}"/>
                  </a:ext>
                </a:extLst>
              </p:cNvPr>
              <p:cNvSpPr/>
              <p:nvPr/>
            </p:nvSpPr>
            <p:spPr>
              <a:xfrm>
                <a:off x="6689470" y="4345992"/>
                <a:ext cx="871277" cy="8127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버튼</a:t>
                </a:r>
                <a:br>
                  <a:rPr lang="en-US" altLang="ko-KR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14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기능</a:t>
                </a: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4B10CD2-DE6F-46DB-844B-557B0D7D89DF}"/>
                  </a:ext>
                </a:extLst>
              </p:cNvPr>
              <p:cNvSpPr/>
              <p:nvPr/>
            </p:nvSpPr>
            <p:spPr>
              <a:xfrm>
                <a:off x="6704124" y="5612210"/>
                <a:ext cx="841969" cy="794913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이미지</a:t>
                </a:r>
              </a:p>
            </p:txBody>
          </p:sp>
          <p:sp>
            <p:nvSpPr>
              <p:cNvPr id="4140" name="더하기 기호 4139">
                <a:extLst>
                  <a:ext uri="{FF2B5EF4-FFF2-40B4-BE49-F238E27FC236}">
                    <a16:creationId xmlns:a16="http://schemas.microsoft.com/office/drawing/2014/main" id="{3DA20E22-B75F-495C-BD45-FA244D720D0B}"/>
                  </a:ext>
                </a:extLst>
              </p:cNvPr>
              <p:cNvSpPr/>
              <p:nvPr/>
            </p:nvSpPr>
            <p:spPr>
              <a:xfrm>
                <a:off x="6896508" y="5155010"/>
                <a:ext cx="457200" cy="457200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42" name="화살표: 오른쪽 4141">
              <a:extLst>
                <a:ext uri="{FF2B5EF4-FFF2-40B4-BE49-F238E27FC236}">
                  <a16:creationId xmlns:a16="http://schemas.microsoft.com/office/drawing/2014/main" id="{C27DCC9B-4B06-400B-854A-96F96028BE48}"/>
                </a:ext>
              </a:extLst>
            </p:cNvPr>
            <p:cNvSpPr/>
            <p:nvPr/>
          </p:nvSpPr>
          <p:spPr>
            <a:xfrm>
              <a:off x="7740749" y="5038531"/>
              <a:ext cx="871277" cy="614490"/>
            </a:xfrm>
            <a:prstGeom prst="rightArrow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24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C7E49-3B78-45FB-8CB2-E68A0784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/>
          <a:lstStyle/>
          <a:p>
            <a:r>
              <a:rPr lang="ko-KR" altLang="en-US" dirty="0"/>
              <a:t>세계관을 잘 나타낼 수 있는 </a:t>
            </a:r>
            <a:r>
              <a:rPr lang="en-US" altLang="ko-KR" dirty="0"/>
              <a:t>UI </a:t>
            </a:r>
            <a:r>
              <a:rPr lang="ko-KR" altLang="en-US" dirty="0"/>
              <a:t>기획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2B23A-246A-4092-8E01-FDE1084A7986}"/>
              </a:ext>
            </a:extLst>
          </p:cNvPr>
          <p:cNvSpPr txBox="1"/>
          <p:nvPr/>
        </p:nvSpPr>
        <p:spPr>
          <a:xfrm>
            <a:off x="7851426" y="1811679"/>
            <a:ext cx="9039225" cy="25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스킬을 사용하면 소리로 시계바늘이 태엽이 돌아가는 음성을 출력함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보스를 처치하게 되면 시계탑 종소리가 출력되며 함께 포탈</a:t>
            </a:r>
            <a:r>
              <a:rPr lang="en-US" altLang="ko-KR" dirty="0"/>
              <a:t>/NPC</a:t>
            </a:r>
            <a:r>
              <a:rPr lang="ko-KR" altLang="en-US" dirty="0"/>
              <a:t>가 등장한다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유저가 피격하게 되면 사용자 기기에 짧은 진동을 울리며 설정으로 유저가 직접 조절할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유저 캐릭터의 체력이 점점 낮아 </a:t>
            </a:r>
            <a:r>
              <a:rPr lang="ko-KR" altLang="en-US" dirty="0" err="1"/>
              <a:t>질때</a:t>
            </a:r>
            <a:r>
              <a:rPr lang="ko-KR" altLang="en-US" dirty="0"/>
              <a:t> 숨소리가 점점 강해지도록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유저의 체력이 일정량 이하로 떨어질 경우 알람이 울리도록 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0BE83A-63BE-4294-A9EA-915B24F0BB39}"/>
              </a:ext>
            </a:extLst>
          </p:cNvPr>
          <p:cNvGrpSpPr/>
          <p:nvPr/>
        </p:nvGrpSpPr>
        <p:grpSpPr>
          <a:xfrm>
            <a:off x="11538972" y="241653"/>
            <a:ext cx="4464288" cy="1737360"/>
            <a:chOff x="949192" y="3558087"/>
            <a:chExt cx="4464288" cy="173736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429840E-D1CE-496D-AB35-7C750DEA5C03}"/>
                </a:ext>
              </a:extLst>
            </p:cNvPr>
            <p:cNvGrpSpPr/>
            <p:nvPr/>
          </p:nvGrpSpPr>
          <p:grpSpPr>
            <a:xfrm>
              <a:off x="949192" y="3750492"/>
              <a:ext cx="1790392" cy="1352550"/>
              <a:chOff x="1329940" y="3675523"/>
              <a:chExt cx="1790392" cy="135255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DD43495-81B5-438F-996A-6F3D862A34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3932"/>
              <a:stretch/>
            </p:blipFill>
            <p:spPr>
              <a:xfrm>
                <a:off x="1329940" y="3675523"/>
                <a:ext cx="1212293" cy="135255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16F1462-428E-4213-9FB3-79BBDE9C9A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263"/>
              <a:stretch/>
            </p:blipFill>
            <p:spPr>
              <a:xfrm>
                <a:off x="2542233" y="3675523"/>
                <a:ext cx="578099" cy="1352550"/>
              </a:xfrm>
              <a:prstGeom prst="rect">
                <a:avLst/>
              </a:prstGeom>
            </p:spPr>
          </p:pic>
          <p:sp>
            <p:nvSpPr>
              <p:cNvPr id="13" name="폭발: 14pt 12">
                <a:extLst>
                  <a:ext uri="{FF2B5EF4-FFF2-40B4-BE49-F238E27FC236}">
                    <a16:creationId xmlns:a16="http://schemas.microsoft.com/office/drawing/2014/main" id="{0C669A18-C938-4216-9B6D-41D976F06673}"/>
                  </a:ext>
                </a:extLst>
              </p:cNvPr>
              <p:cNvSpPr/>
              <p:nvPr/>
            </p:nvSpPr>
            <p:spPr>
              <a:xfrm>
                <a:off x="1936086" y="3971848"/>
                <a:ext cx="1095270" cy="590966"/>
              </a:xfrm>
              <a:prstGeom prst="irregularSeal2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피격</a:t>
                </a:r>
                <a:endParaRPr lang="ko-KR" altLang="en-US" sz="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그림 9">
              <a:extLst>
                <a:ext uri="{FF2B5EF4-FFF2-40B4-BE49-F238E27FC236}">
                  <a16:creationId xmlns:a16="http://schemas.microsoft.com/office/drawing/2014/main" id="{D25250AB-979E-4339-BC24-2A036296C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120" y="3558087"/>
              <a:ext cx="1737360" cy="1737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8F783552-0F6C-4AAF-AA80-D885444345CA}"/>
                </a:ext>
              </a:extLst>
            </p:cNvPr>
            <p:cNvSpPr/>
            <p:nvPr/>
          </p:nvSpPr>
          <p:spPr>
            <a:xfrm>
              <a:off x="2820239" y="4103601"/>
              <a:ext cx="779191" cy="646331"/>
            </a:xfrm>
            <a:prstGeom prst="rightArrow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피드백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AB1715-E892-4EED-A5A0-E172B006ABE8}"/>
                </a:ext>
              </a:extLst>
            </p:cNvPr>
            <p:cNvSpPr txBox="1"/>
            <p:nvPr/>
          </p:nvSpPr>
          <p:spPr>
            <a:xfrm>
              <a:off x="4209657" y="42220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진동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91065C-ECA5-454B-A6A7-DF40CA1B935A}"/>
              </a:ext>
            </a:extLst>
          </p:cNvPr>
          <p:cNvGrpSpPr/>
          <p:nvPr/>
        </p:nvGrpSpPr>
        <p:grpSpPr>
          <a:xfrm>
            <a:off x="11568977" y="2191106"/>
            <a:ext cx="4364601" cy="1760237"/>
            <a:chOff x="4338701" y="3054040"/>
            <a:chExt cx="4364601" cy="176023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DD92F7-9C8B-4953-98EA-03F6B4C7C793}"/>
                </a:ext>
              </a:extLst>
            </p:cNvPr>
            <p:cNvGrpSpPr/>
            <p:nvPr/>
          </p:nvGrpSpPr>
          <p:grpSpPr>
            <a:xfrm>
              <a:off x="4338701" y="3054040"/>
              <a:ext cx="1737360" cy="1587986"/>
              <a:chOff x="5843585" y="3831446"/>
              <a:chExt cx="1737360" cy="1587986"/>
            </a:xfrm>
          </p:grpSpPr>
          <p:pic>
            <p:nvPicPr>
              <p:cNvPr id="4" name="내용 개체 틀 25">
                <a:extLst>
                  <a:ext uri="{FF2B5EF4-FFF2-40B4-BE49-F238E27FC236}">
                    <a16:creationId xmlns:a16="http://schemas.microsoft.com/office/drawing/2014/main" id="{3C552951-7242-4D8E-A25D-C9ABDBD60E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29" t="55784"/>
              <a:stretch/>
            </p:blipFill>
            <p:spPr>
              <a:xfrm>
                <a:off x="5843585" y="4054192"/>
                <a:ext cx="1737360" cy="1365240"/>
              </a:xfrm>
              <a:prstGeom prst="rect">
                <a:avLst/>
              </a:prstGeom>
            </p:spPr>
          </p:pic>
          <p:sp>
            <p:nvSpPr>
              <p:cNvPr id="22" name="화살표: 아래쪽 21">
                <a:extLst>
                  <a:ext uri="{FF2B5EF4-FFF2-40B4-BE49-F238E27FC236}">
                    <a16:creationId xmlns:a16="http://schemas.microsoft.com/office/drawing/2014/main" id="{79E1BD26-F701-4D97-94D3-091BFA217294}"/>
                  </a:ext>
                </a:extLst>
              </p:cNvPr>
              <p:cNvSpPr/>
              <p:nvPr/>
            </p:nvSpPr>
            <p:spPr>
              <a:xfrm>
                <a:off x="6225616" y="3831446"/>
                <a:ext cx="375354" cy="445491"/>
              </a:xfrm>
              <a:prstGeom prst="downArrow">
                <a:avLst/>
              </a:prstGeom>
              <a:solidFill>
                <a:srgbClr val="FFF6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32" name="Picture 8" descr="시계바늘에 대한 이미지 검색결과">
              <a:extLst>
                <a:ext uri="{FF2B5EF4-FFF2-40B4-BE49-F238E27FC236}">
                  <a16:creationId xmlns:a16="http://schemas.microsoft.com/office/drawing/2014/main" id="{59344AF6-7D36-4DD0-8F78-E8FF0EEBD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160" y="3104535"/>
              <a:ext cx="1702142" cy="170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33B868B-D3A6-4A37-9085-5248F23EE2BF}"/>
                </a:ext>
              </a:extLst>
            </p:cNvPr>
            <p:cNvSpPr/>
            <p:nvPr/>
          </p:nvSpPr>
          <p:spPr>
            <a:xfrm>
              <a:off x="6148746" y="3602411"/>
              <a:ext cx="779191" cy="646331"/>
            </a:xfrm>
            <a:prstGeom prst="rightArrow">
              <a:avLst/>
            </a:prstGeom>
            <a:solidFill>
              <a:srgbClr val="FFF6D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피드백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90F0C5-3AD0-4487-96B2-49DF4ABDB1F4}"/>
              </a:ext>
            </a:extLst>
          </p:cNvPr>
          <p:cNvGrpSpPr/>
          <p:nvPr/>
        </p:nvGrpSpPr>
        <p:grpSpPr>
          <a:xfrm>
            <a:off x="11382023" y="4052633"/>
            <a:ext cx="4419501" cy="3143119"/>
            <a:chOff x="4969969" y="5012569"/>
            <a:chExt cx="4419501" cy="314311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9A72D8F-3A7A-49CC-9EEB-4EE127D8F501}"/>
                </a:ext>
              </a:extLst>
            </p:cNvPr>
            <p:cNvGrpSpPr/>
            <p:nvPr/>
          </p:nvGrpSpPr>
          <p:grpSpPr>
            <a:xfrm>
              <a:off x="5156923" y="5012569"/>
              <a:ext cx="4124250" cy="1480931"/>
              <a:chOff x="5156923" y="5012569"/>
              <a:chExt cx="4124250" cy="1480931"/>
            </a:xfrm>
          </p:grpSpPr>
          <p:pic>
            <p:nvPicPr>
              <p:cNvPr id="1028" name="Picture 4" descr="빅벤에 대한 이미지 검색결과">
                <a:extLst>
                  <a:ext uri="{FF2B5EF4-FFF2-40B4-BE49-F238E27FC236}">
                    <a16:creationId xmlns:a16="http://schemas.microsoft.com/office/drawing/2014/main" id="{2FE108BC-2598-4099-A558-8FA928004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372"/>
              <a:stretch/>
            </p:blipFill>
            <p:spPr bwMode="auto">
              <a:xfrm>
                <a:off x="5161709" y="5012570"/>
                <a:ext cx="1868581" cy="1457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F7772A-8A18-4DE3-9FA1-3B7F96FD7BA4}"/>
                  </a:ext>
                </a:extLst>
              </p:cNvPr>
              <p:cNvSpPr txBox="1"/>
              <p:nvPr/>
            </p:nvSpPr>
            <p:spPr>
              <a:xfrm>
                <a:off x="5156923" y="6100563"/>
                <a:ext cx="1622560" cy="369332"/>
              </a:xfrm>
              <a:prstGeom prst="rect">
                <a:avLst/>
              </a:prstGeom>
              <a:solidFill>
                <a:srgbClr val="FFF6DD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시계탑 종소리</a:t>
                </a:r>
                <a:endParaRPr lang="ko-KR" altLang="en-US" dirty="0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EFF9B5C8-F87C-46BC-A44F-F05E6D84937D}"/>
                  </a:ext>
                </a:extLst>
              </p:cNvPr>
              <p:cNvSpPr/>
              <p:nvPr/>
            </p:nvSpPr>
            <p:spPr>
              <a:xfrm>
                <a:off x="7072236" y="5461498"/>
                <a:ext cx="564512" cy="485862"/>
              </a:xfrm>
              <a:prstGeom prst="rightArrow">
                <a:avLst/>
              </a:prstGeom>
              <a:solidFill>
                <a:srgbClr val="FFF6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C442C8B4-8E51-4965-B08B-997AB14E7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7851426" y="5012569"/>
                <a:ext cx="1001172" cy="14809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0219E2-840C-46CA-8AB5-45CE743C55B2}"/>
                  </a:ext>
                </a:extLst>
              </p:cNvPr>
              <p:cNvSpPr txBox="1"/>
              <p:nvPr/>
            </p:nvSpPr>
            <p:spPr>
              <a:xfrm>
                <a:off x="7374881" y="6107133"/>
                <a:ext cx="1906292" cy="369332"/>
              </a:xfrm>
              <a:prstGeom prst="rect">
                <a:avLst/>
              </a:prstGeom>
              <a:solidFill>
                <a:srgbClr val="FFF6DD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보스 몬스터 생성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F58F2E7-944E-4B66-AB3F-844EE54BE343}"/>
                </a:ext>
              </a:extLst>
            </p:cNvPr>
            <p:cNvGrpSpPr/>
            <p:nvPr/>
          </p:nvGrpSpPr>
          <p:grpSpPr>
            <a:xfrm>
              <a:off x="4969969" y="6476465"/>
              <a:ext cx="4419501" cy="1679223"/>
              <a:chOff x="9651327" y="4814277"/>
              <a:chExt cx="4419501" cy="1679223"/>
            </a:xfrm>
          </p:grpSpPr>
          <p:pic>
            <p:nvPicPr>
              <p:cNvPr id="34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4BDCA3F6-8C46-493D-9B90-DFE618985B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10127872" y="5012569"/>
                <a:ext cx="1001172" cy="14809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2E95A4-76DD-447E-A958-9F1821F70E26}"/>
                  </a:ext>
                </a:extLst>
              </p:cNvPr>
              <p:cNvSpPr txBox="1"/>
              <p:nvPr/>
            </p:nvSpPr>
            <p:spPr>
              <a:xfrm>
                <a:off x="9651327" y="6107133"/>
                <a:ext cx="1906292" cy="369332"/>
              </a:xfrm>
              <a:prstGeom prst="rect">
                <a:avLst/>
              </a:prstGeom>
              <a:solidFill>
                <a:srgbClr val="FFF6DD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보스 몬스터 처치</a:t>
                </a:r>
              </a:p>
            </p:txBody>
          </p:sp>
          <p:sp>
            <p:nvSpPr>
              <p:cNvPr id="25" name="곱하기 기호 24">
                <a:extLst>
                  <a:ext uri="{FF2B5EF4-FFF2-40B4-BE49-F238E27FC236}">
                    <a16:creationId xmlns:a16="http://schemas.microsoft.com/office/drawing/2014/main" id="{FB95315B-4D01-405A-820A-9EDCF97DECAA}"/>
                  </a:ext>
                </a:extLst>
              </p:cNvPr>
              <p:cNvSpPr/>
              <p:nvPr/>
            </p:nvSpPr>
            <p:spPr>
              <a:xfrm>
                <a:off x="9651327" y="4814277"/>
                <a:ext cx="1868581" cy="1480931"/>
              </a:xfrm>
              <a:prstGeom prst="mathMultiply">
                <a:avLst>
                  <a:gd name="adj1" fmla="val 15378"/>
                </a:avLst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화살표: 오른쪽 36">
                <a:extLst>
                  <a:ext uri="{FF2B5EF4-FFF2-40B4-BE49-F238E27FC236}">
                    <a16:creationId xmlns:a16="http://schemas.microsoft.com/office/drawing/2014/main" id="{37578966-272A-485D-BAF6-0AE25FD90DBD}"/>
                  </a:ext>
                </a:extLst>
              </p:cNvPr>
              <p:cNvSpPr/>
              <p:nvPr/>
            </p:nvSpPr>
            <p:spPr>
              <a:xfrm>
                <a:off x="11519908" y="5461498"/>
                <a:ext cx="564512" cy="485862"/>
              </a:xfrm>
              <a:prstGeom prst="rightArrow">
                <a:avLst/>
              </a:prstGeom>
              <a:solidFill>
                <a:srgbClr val="FFF6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8" name="Picture 4" descr="빅벤에 대한 이미지 검색결과">
                <a:extLst>
                  <a:ext uri="{FF2B5EF4-FFF2-40B4-BE49-F238E27FC236}">
                    <a16:creationId xmlns:a16="http://schemas.microsoft.com/office/drawing/2014/main" id="{5890804D-5B6F-4395-9EA9-A4BD5A8C6D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372"/>
              <a:stretch/>
            </p:blipFill>
            <p:spPr bwMode="auto">
              <a:xfrm>
                <a:off x="12202247" y="5012570"/>
                <a:ext cx="1868581" cy="1457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9EB27D-8C76-40F8-A0E6-0D9A4521648A}"/>
                  </a:ext>
                </a:extLst>
              </p:cNvPr>
              <p:cNvSpPr txBox="1"/>
              <p:nvPr/>
            </p:nvSpPr>
            <p:spPr>
              <a:xfrm>
                <a:off x="12197461" y="6100563"/>
                <a:ext cx="1622560" cy="369332"/>
              </a:xfrm>
              <a:prstGeom prst="rect">
                <a:avLst/>
              </a:prstGeom>
              <a:solidFill>
                <a:srgbClr val="FFF6DD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/>
                  <a:t>시계탑 종소리</a:t>
                </a:r>
                <a:endParaRPr lang="ko-KR" altLang="en-US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6559D0A-BEEB-4716-8C1B-A514457237A3}"/>
              </a:ext>
            </a:extLst>
          </p:cNvPr>
          <p:cNvGrpSpPr/>
          <p:nvPr/>
        </p:nvGrpSpPr>
        <p:grpSpPr>
          <a:xfrm>
            <a:off x="253328" y="1456233"/>
            <a:ext cx="5309073" cy="4365213"/>
            <a:chOff x="253328" y="1456233"/>
            <a:chExt cx="5309073" cy="436521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F81D0C9-190F-44FB-AC88-BEDC945D076C}"/>
                </a:ext>
              </a:extLst>
            </p:cNvPr>
            <p:cNvSpPr/>
            <p:nvPr/>
          </p:nvSpPr>
          <p:spPr>
            <a:xfrm>
              <a:off x="253328" y="1811679"/>
              <a:ext cx="4903595" cy="4857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6FBB88-E4BC-4E79-82E0-A9AC1F80E9ED}"/>
                </a:ext>
              </a:extLst>
            </p:cNvPr>
            <p:cNvSpPr/>
            <p:nvPr/>
          </p:nvSpPr>
          <p:spPr>
            <a:xfrm>
              <a:off x="253329" y="1811679"/>
              <a:ext cx="4047366" cy="485760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D9568A-D4FB-47EA-9A4D-7C5DB1D3C836}"/>
                </a:ext>
              </a:extLst>
            </p:cNvPr>
            <p:cNvSpPr txBox="1"/>
            <p:nvPr/>
          </p:nvSpPr>
          <p:spPr>
            <a:xfrm>
              <a:off x="253328" y="1456233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유저 </a:t>
              </a:r>
              <a:r>
                <a:rPr lang="ko-KR" altLang="en-US" sz="1400" dirty="0" err="1"/>
                <a:t>체력바</a:t>
              </a:r>
              <a:endParaRPr lang="ko-KR" altLang="en-US" sz="1400" dirty="0"/>
            </a:p>
          </p:txBody>
        </p:sp>
        <p:sp>
          <p:nvSpPr>
            <p:cNvPr id="8" name="화살표: 왼쪽 7">
              <a:extLst>
                <a:ext uri="{FF2B5EF4-FFF2-40B4-BE49-F238E27FC236}">
                  <a16:creationId xmlns:a16="http://schemas.microsoft.com/office/drawing/2014/main" id="{3E2D459C-8F04-430F-9892-EDD27A3149F6}"/>
                </a:ext>
              </a:extLst>
            </p:cNvPr>
            <p:cNvSpPr/>
            <p:nvPr/>
          </p:nvSpPr>
          <p:spPr>
            <a:xfrm>
              <a:off x="4541855" y="1811679"/>
              <a:ext cx="856228" cy="485760"/>
            </a:xfrm>
            <a:prstGeom prst="leftArrow">
              <a:avLst/>
            </a:prstGeom>
            <a:solidFill>
              <a:srgbClr val="FFF6DD"/>
            </a:solidFill>
            <a:ln>
              <a:solidFill>
                <a:srgbClr val="FFF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A197E1-867D-4E04-9217-801513C1B739}"/>
                </a:ext>
              </a:extLst>
            </p:cNvPr>
            <p:cNvSpPr txBox="1"/>
            <p:nvPr/>
          </p:nvSpPr>
          <p:spPr>
            <a:xfrm>
              <a:off x="2242261" y="2363921"/>
              <a:ext cx="3320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게임내 시간이 흐름에 따라 점차 체력이 감소함</a:t>
              </a:r>
              <a:endParaRPr lang="en-US" altLang="ko-KR" sz="1200" dirty="0"/>
            </a:p>
            <a:p>
              <a:r>
                <a:rPr lang="ko-KR" altLang="en-US" sz="1200" dirty="0"/>
                <a:t>스킬 사용 시 일정량 감소함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DA6CFCA-1DB4-4E7F-9982-339D46DD284C}"/>
                </a:ext>
              </a:extLst>
            </p:cNvPr>
            <p:cNvGrpSpPr/>
            <p:nvPr/>
          </p:nvGrpSpPr>
          <p:grpSpPr>
            <a:xfrm>
              <a:off x="253328" y="2381118"/>
              <a:ext cx="2173445" cy="1345844"/>
              <a:chOff x="2851217" y="3078246"/>
              <a:chExt cx="2173445" cy="1345844"/>
            </a:xfrm>
          </p:grpSpPr>
          <p:pic>
            <p:nvPicPr>
              <p:cNvPr id="1026" name="Picture 2" descr="거친 숨소리에 대한 이미지 검색결과">
                <a:extLst>
                  <a:ext uri="{FF2B5EF4-FFF2-40B4-BE49-F238E27FC236}">
                    <a16:creationId xmlns:a16="http://schemas.microsoft.com/office/drawing/2014/main" id="{A8A2AB95-34B0-47A4-B8E9-D6D8A8B0D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65" r="14786" b="5609"/>
              <a:stretch/>
            </p:blipFill>
            <p:spPr bwMode="auto">
              <a:xfrm>
                <a:off x="2851217" y="3078246"/>
                <a:ext cx="1606902" cy="1345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8">
                <a:extLst>
                  <a:ext uri="{FF2B5EF4-FFF2-40B4-BE49-F238E27FC236}">
                    <a16:creationId xmlns:a16="http://schemas.microsoft.com/office/drawing/2014/main" id="{BD642993-055A-41D9-B91F-D459F5268F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1144" y="3497115"/>
                <a:ext cx="926975" cy="926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화살표: 위쪽 18">
                <a:extLst>
                  <a:ext uri="{FF2B5EF4-FFF2-40B4-BE49-F238E27FC236}">
                    <a16:creationId xmlns:a16="http://schemas.microsoft.com/office/drawing/2014/main" id="{64D97574-C562-4DCF-A468-798FE9E27067}"/>
                  </a:ext>
                </a:extLst>
              </p:cNvPr>
              <p:cNvSpPr/>
              <p:nvPr/>
            </p:nvSpPr>
            <p:spPr>
              <a:xfrm>
                <a:off x="4483025" y="3446542"/>
                <a:ext cx="541637" cy="854683"/>
              </a:xfrm>
              <a:prstGeom prst="upArrow">
                <a:avLst/>
              </a:prstGeom>
              <a:solidFill>
                <a:srgbClr val="FFF6D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DA57585-2096-4B96-A67F-9681031C2923}"/>
                </a:ext>
              </a:extLst>
            </p:cNvPr>
            <p:cNvCxnSpPr/>
            <p:nvPr/>
          </p:nvCxnSpPr>
          <p:spPr>
            <a:xfrm>
              <a:off x="838200" y="1811679"/>
              <a:ext cx="0" cy="48576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EABD22-0301-4E65-AB2B-3D9D61EA8B04}"/>
                </a:ext>
              </a:extLst>
            </p:cNvPr>
            <p:cNvSpPr/>
            <p:nvPr/>
          </p:nvSpPr>
          <p:spPr>
            <a:xfrm>
              <a:off x="253328" y="3957744"/>
              <a:ext cx="4903595" cy="48576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0AA36D4-51C5-4AB5-8129-26748379A7A6}"/>
                </a:ext>
              </a:extLst>
            </p:cNvPr>
            <p:cNvSpPr/>
            <p:nvPr/>
          </p:nvSpPr>
          <p:spPr>
            <a:xfrm>
              <a:off x="253329" y="3957744"/>
              <a:ext cx="542922" cy="485760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왼쪽 46">
              <a:extLst>
                <a:ext uri="{FF2B5EF4-FFF2-40B4-BE49-F238E27FC236}">
                  <a16:creationId xmlns:a16="http://schemas.microsoft.com/office/drawing/2014/main" id="{535B6006-DBEA-4C4D-8ED7-ECF1CBA399ED}"/>
                </a:ext>
              </a:extLst>
            </p:cNvPr>
            <p:cNvSpPr/>
            <p:nvPr/>
          </p:nvSpPr>
          <p:spPr>
            <a:xfrm>
              <a:off x="933254" y="3957744"/>
              <a:ext cx="1606873" cy="485760"/>
            </a:xfrm>
            <a:prstGeom prst="leftArrow">
              <a:avLst/>
            </a:prstGeom>
            <a:solidFill>
              <a:srgbClr val="FFF6DD"/>
            </a:solidFill>
            <a:ln>
              <a:solidFill>
                <a:srgbClr val="FFF6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일정 체력 이하로 내려 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6DF04C0-FA08-4A11-BB51-8729A64DAE9B}"/>
                </a:ext>
              </a:extLst>
            </p:cNvPr>
            <p:cNvCxnSpPr/>
            <p:nvPr/>
          </p:nvCxnSpPr>
          <p:spPr>
            <a:xfrm>
              <a:off x="838200" y="3957744"/>
              <a:ext cx="0" cy="48576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 descr="전자알람시계에 대한 이미지 검색결과">
              <a:extLst>
                <a:ext uri="{FF2B5EF4-FFF2-40B4-BE49-F238E27FC236}">
                  <a16:creationId xmlns:a16="http://schemas.microsoft.com/office/drawing/2014/main" id="{9948D9EF-4D89-4527-A7A0-FEAA26F81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62" b="20345"/>
            <a:stretch/>
          </p:blipFill>
          <p:spPr bwMode="auto">
            <a:xfrm>
              <a:off x="1205449" y="4548573"/>
              <a:ext cx="2143125" cy="127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22978B-C668-4141-91E2-7FDA11B70E03}"/>
                </a:ext>
              </a:extLst>
            </p:cNvPr>
            <p:cNvSpPr txBox="1"/>
            <p:nvPr/>
          </p:nvSpPr>
          <p:spPr>
            <a:xfrm>
              <a:off x="3348574" y="5348898"/>
              <a:ext cx="1342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전자 알람 소리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D787E3-1EEF-4E5C-8072-F5897E20E76F}"/>
                </a:ext>
              </a:extLst>
            </p:cNvPr>
            <p:cNvSpPr txBox="1"/>
            <p:nvPr/>
          </p:nvSpPr>
          <p:spPr>
            <a:xfrm>
              <a:off x="2444486" y="3357630"/>
              <a:ext cx="112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거친 숨소리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454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935917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3589"/>
              </p:ext>
            </p:extLst>
          </p:nvPr>
        </p:nvGraphicFramePr>
        <p:xfrm>
          <a:off x="457197" y="4008091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462740"/>
              </p:ext>
            </p:extLst>
          </p:nvPr>
        </p:nvGraphicFramePr>
        <p:xfrm>
          <a:off x="6096001" y="935917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5973317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자료화면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2245611"/>
              </p:ext>
            </p:extLst>
          </p:nvPr>
        </p:nvGraphicFramePr>
        <p:xfrm>
          <a:off x="676252" y="4281029"/>
          <a:ext cx="10887098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의도 이해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 보완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743454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447737" y="1743454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1666875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401998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1666875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397094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주차장, 측정기, 표지판, 측면이(가) 표시된 사진&#10;&#10;자동 생성된 설명">
            <a:extLst>
              <a:ext uri="{FF2B5EF4-FFF2-40B4-BE49-F238E27FC236}">
                <a16:creationId xmlns:a16="http://schemas.microsoft.com/office/drawing/2014/main" id="{7A05361C-EE6E-410B-9DAE-2180111A0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686914"/>
            <a:ext cx="7378702" cy="57508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43CBFAF-AACF-4316-8365-8BD95040BA6F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36ECAA-AD21-463B-B6E4-DE2AB265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89889"/>
              </p:ext>
            </p:extLst>
          </p:nvPr>
        </p:nvGraphicFramePr>
        <p:xfrm>
          <a:off x="7992938" y="1378679"/>
          <a:ext cx="3713288" cy="436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288">
                  <a:extLst>
                    <a:ext uri="{9D8B030D-6E8A-4147-A177-3AD203B41FA5}">
                      <a16:colId xmlns:a16="http://schemas.microsoft.com/office/drawing/2014/main" val="115154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씬 분석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싱글 게임으로 데이터 통신이 필요하지 않음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때문에 데이터를 백업하고 불러오는 작업을 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따로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불러올 리소스가 적은 게임 임으로 씬 전환이 다른 게임에 비해 적음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하나의 </a:t>
                      </a:r>
                      <a:r>
                        <a:rPr lang="ko-KR" altLang="en-US" sz="1000" dirty="0" err="1"/>
                        <a:t>씬에</a:t>
                      </a:r>
                      <a:r>
                        <a:rPr lang="ko-KR" altLang="en-US" sz="1000" dirty="0"/>
                        <a:t> 출력되는 팝업과 버튼이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편의성을 위해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커스터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마이징</a:t>
                      </a:r>
                      <a:r>
                        <a:rPr lang="ko-KR" altLang="en-US" sz="1000" dirty="0"/>
                        <a:t> 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직접 버튼을 움직여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배치할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사용하지 않고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직접 찾아가 상호작용하는 것으로 게임내 기능을 유저가 사용할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화면에서도 동일하며 게임내 </a:t>
                      </a:r>
                      <a:r>
                        <a:rPr lang="ko-KR" altLang="en-US" sz="1000" dirty="0" err="1"/>
                        <a:t>몰입력을</a:t>
                      </a:r>
                      <a:r>
                        <a:rPr lang="ko-KR" altLang="en-US" sz="1000" dirty="0"/>
                        <a:t> 올릴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대신 다수의 기능을 이용해야 할 경우 불편을 주기도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정지를 통해 언제든 시작화면으로 이동가능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게임내 진행사항을 클라이언트 내에서 자동으로 백업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종료 후 언제든 다시 게임을 실행하면 기존 플레이 정보를 불러와 다시 플레이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911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컴퓨터이(가) 표시된 사진&#10;&#10;자동 생성된 설명">
            <a:extLst>
              <a:ext uri="{FF2B5EF4-FFF2-40B4-BE49-F238E27FC236}">
                <a16:creationId xmlns:a16="http://schemas.microsoft.com/office/drawing/2014/main" id="{2595B6A8-F724-45D4-BD14-C85B7554D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525690" y="1245146"/>
            <a:ext cx="4325488" cy="216530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0483213"/>
              </p:ext>
            </p:extLst>
          </p:nvPr>
        </p:nvGraphicFramePr>
        <p:xfrm>
          <a:off x="6715125" y="1523695"/>
          <a:ext cx="4951184" cy="400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31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83897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410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현 위치가 중앙에 출력되는 것이 아닌 앞으로 출력될 방들의 개수를 고려해 공간을 남겨둔 형태로 화면에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525691" y="3503923"/>
            <a:ext cx="4325488" cy="2168394"/>
          </a:xfrm>
          <a:prstGeom prst="rect">
            <a:avLst/>
          </a:prstGeo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8" r="5510"/>
          <a:stretch/>
        </p:blipFill>
        <p:spPr>
          <a:xfrm>
            <a:off x="4972050" y="1245146"/>
            <a:ext cx="1508608" cy="442717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상세 분석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6EC12-FEE7-4851-A8E2-7BF08A659D51}"/>
              </a:ext>
            </a:extLst>
          </p:cNvPr>
          <p:cNvSpPr txBox="1"/>
          <p:nvPr/>
        </p:nvSpPr>
        <p:spPr>
          <a:xfrm>
            <a:off x="591014" y="130687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FE1E6-E16F-41DE-863F-594D0E26D130}"/>
              </a:ext>
            </a:extLst>
          </p:cNvPr>
          <p:cNvSpPr txBox="1"/>
          <p:nvPr/>
        </p:nvSpPr>
        <p:spPr>
          <a:xfrm>
            <a:off x="591014" y="356076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1A9D2-3873-45B2-8EED-B3171A5C4BBE}"/>
              </a:ext>
            </a:extLst>
          </p:cNvPr>
          <p:cNvSpPr txBox="1"/>
          <p:nvPr/>
        </p:nvSpPr>
        <p:spPr>
          <a:xfrm>
            <a:off x="5085646" y="195675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CC19-A750-47F2-A211-3CB2EC6B0197}"/>
              </a:ext>
            </a:extLst>
          </p:cNvPr>
          <p:cNvSpPr/>
          <p:nvPr/>
        </p:nvSpPr>
        <p:spPr>
          <a:xfrm>
            <a:off x="5085645" y="1956753"/>
            <a:ext cx="1286580" cy="15471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1CFB7D31-CF4F-4830-ABB4-A38FB9D17850}"/>
              </a:ext>
            </a:extLst>
          </p:cNvPr>
          <p:cNvSpPr/>
          <p:nvPr/>
        </p:nvSpPr>
        <p:spPr>
          <a:xfrm>
            <a:off x="8002788" y="5051904"/>
            <a:ext cx="1109462" cy="1109462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2449204"/>
            <a:ext cx="2915730" cy="1368608"/>
          </a:xfrm>
          <a:prstGeom prst="rect">
            <a:avLst/>
          </a:prstGeom>
        </p:spPr>
      </p:pic>
      <p:pic>
        <p:nvPicPr>
          <p:cNvPr id="26" name="그림 25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810591"/>
            <a:ext cx="2915730" cy="1368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4133349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617100" y="215062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고정형 </a:t>
            </a:r>
            <a:r>
              <a:rPr lang="en-US" altLang="ko-KR" sz="1200" dirty="0"/>
              <a:t>– </a:t>
            </a:r>
            <a:r>
              <a:rPr lang="ko-KR" altLang="en-US" sz="1200" dirty="0"/>
              <a:t>기본 상태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681177" y="546686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53109" y="38283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257867"/>
              </p:ext>
            </p:extLst>
          </p:nvPr>
        </p:nvGraphicFramePr>
        <p:xfrm>
          <a:off x="4000500" y="985124"/>
          <a:ext cx="7574400" cy="36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8094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05743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3212038">
                  <a:extLst>
                    <a:ext uri="{9D8B030D-6E8A-4147-A177-3AD203B41FA5}">
                      <a16:colId xmlns:a16="http://schemas.microsoft.com/office/drawing/2014/main" val="343901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일반적인 콘솔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조작 인식 범위가 제한됨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콘솔 게임의 경험이 있는 유저의 경우 더 편리하게 사용할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조작 방식에 익숙하지 않은 유저를 위한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조작하지 않을 때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출력되지 않음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설정에 비해 상대적으로 더 넓은 범위의 시야를 활용할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상하 좌우 대각선 이동만 가능하게 하는 기능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인식 영역을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등분해 이동방향을 계산하는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조작을 시스템에서 보정해주는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기능을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하는 것으로 사용유무를 체크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이동 조작이 미숙한 경우 캐릭터를 원하는 위치에 이동시키기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방식으로 캐릭터를 조작할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자유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 방향으로 캐릭터가 부드럽게 이동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기존 모바일 장르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의 조작 방식과 동일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조작 방식이 어려운 유저가 있을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98680"/>
                  </a:ext>
                </a:extLst>
              </a:tr>
            </a:tbl>
          </a:graphicData>
        </a:graphic>
      </p:graphicFrame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조이스틱 조작 방식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6F7A0-5567-4A4F-AF97-9D8D9271C605}"/>
              </a:ext>
            </a:extLst>
          </p:cNvPr>
          <p:cNvSpPr txBox="1"/>
          <p:nvPr/>
        </p:nvSpPr>
        <p:spPr>
          <a:xfrm>
            <a:off x="652070" y="81059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282F5-39AA-4153-9FE4-54D0F988D619}"/>
              </a:ext>
            </a:extLst>
          </p:cNvPr>
          <p:cNvSpPr txBox="1"/>
          <p:nvPr/>
        </p:nvSpPr>
        <p:spPr>
          <a:xfrm>
            <a:off x="652070" y="247029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BF218-DBA3-4E11-B15C-3A4347C7E565}"/>
              </a:ext>
            </a:extLst>
          </p:cNvPr>
          <p:cNvSpPr txBox="1"/>
          <p:nvPr/>
        </p:nvSpPr>
        <p:spPr>
          <a:xfrm>
            <a:off x="652070" y="41252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pic>
        <p:nvPicPr>
          <p:cNvPr id="2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A7EA18D-6C43-4129-A705-1FA2AF06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4572002" y="5424393"/>
            <a:ext cx="457200" cy="361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20124A-BCAC-4450-B7F9-12BA406D5604}"/>
              </a:ext>
            </a:extLst>
          </p:cNvPr>
          <p:cNvSpPr/>
          <p:nvPr/>
        </p:nvSpPr>
        <p:spPr>
          <a:xfrm>
            <a:off x="5143504" y="5424393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1A9327-9830-4B2A-8546-7B51F2609F1C}"/>
              </a:ext>
            </a:extLst>
          </p:cNvPr>
          <p:cNvSpPr/>
          <p:nvPr/>
        </p:nvSpPr>
        <p:spPr>
          <a:xfrm flipH="1">
            <a:off x="4000500" y="5424393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6341A2-1E1E-4836-B86A-AAD594A201EB}"/>
              </a:ext>
            </a:extLst>
          </p:cNvPr>
          <p:cNvSpPr/>
          <p:nvPr/>
        </p:nvSpPr>
        <p:spPr>
          <a:xfrm rot="5400000">
            <a:off x="4572002" y="592912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6A1F85-4A9C-4F6C-9D83-6434B40309AB}"/>
              </a:ext>
            </a:extLst>
          </p:cNvPr>
          <p:cNvSpPr/>
          <p:nvPr/>
        </p:nvSpPr>
        <p:spPr>
          <a:xfrm rot="16200000">
            <a:off x="4572003" y="4958250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B17CB92-6C55-4223-8EC8-B4E56EC816C2}"/>
              </a:ext>
            </a:extLst>
          </p:cNvPr>
          <p:cNvSpPr/>
          <p:nvPr/>
        </p:nvSpPr>
        <p:spPr>
          <a:xfrm rot="18900000">
            <a:off x="5002817" y="5067624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A54B4-FBF0-49E8-94C9-85DEE2181574}"/>
              </a:ext>
            </a:extLst>
          </p:cNvPr>
          <p:cNvSpPr/>
          <p:nvPr/>
        </p:nvSpPr>
        <p:spPr>
          <a:xfrm rot="8100000">
            <a:off x="4163977" y="585790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E2047C-396A-4796-AE7C-4E8CF8F70E80}"/>
              </a:ext>
            </a:extLst>
          </p:cNvPr>
          <p:cNvSpPr/>
          <p:nvPr/>
        </p:nvSpPr>
        <p:spPr>
          <a:xfrm rot="2700000" flipH="1">
            <a:off x="4163978" y="506762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D7E430-E414-4648-BAEB-CC5A11F10730}"/>
              </a:ext>
            </a:extLst>
          </p:cNvPr>
          <p:cNvSpPr/>
          <p:nvPr/>
        </p:nvSpPr>
        <p:spPr>
          <a:xfrm rot="13500000" flipH="1">
            <a:off x="4979700" y="5857904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67C42-C0D2-47DA-9BBA-E70A2C16E3E9}"/>
              </a:ext>
            </a:extLst>
          </p:cNvPr>
          <p:cNvSpPr/>
          <p:nvPr/>
        </p:nvSpPr>
        <p:spPr>
          <a:xfrm>
            <a:off x="8087621" y="5136737"/>
            <a:ext cx="939796" cy="939796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8BEFE5-4590-48B3-AA07-16F49728B0B2}"/>
              </a:ext>
            </a:extLst>
          </p:cNvPr>
          <p:cNvSpPr/>
          <p:nvPr/>
        </p:nvSpPr>
        <p:spPr>
          <a:xfrm>
            <a:off x="8186044" y="5233893"/>
            <a:ext cx="742950" cy="742950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54E5B560-AD2D-4FC0-BA23-D4BF42BF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3527" r="50819" b="29831"/>
          <a:stretch/>
        </p:blipFill>
        <p:spPr>
          <a:xfrm>
            <a:off x="8328919" y="5424393"/>
            <a:ext cx="457200" cy="3619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AE0432-7E9F-4790-9280-E74F0F967549}"/>
              </a:ext>
            </a:extLst>
          </p:cNvPr>
          <p:cNvSpPr txBox="1"/>
          <p:nvPr/>
        </p:nvSpPr>
        <p:spPr>
          <a:xfrm>
            <a:off x="5715006" y="546686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&lt;8</a:t>
            </a:r>
            <a:r>
              <a:rPr lang="ko-KR" altLang="en-US" sz="1200" dirty="0"/>
              <a:t>면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136B79-F13B-47B7-9FD8-4EAC70387F14}"/>
              </a:ext>
            </a:extLst>
          </p:cNvPr>
          <p:cNvSpPr txBox="1"/>
          <p:nvPr/>
        </p:nvSpPr>
        <p:spPr>
          <a:xfrm>
            <a:off x="9227440" y="5466869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2E04C-B9CA-4D43-9550-00D165FD23BB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내용 개체 틀 33">
            <a:extLst>
              <a:ext uri="{FF2B5EF4-FFF2-40B4-BE49-F238E27FC236}">
                <a16:creationId xmlns:a16="http://schemas.microsoft.com/office/drawing/2014/main" id="{D81B9991-4882-448D-AABB-63874D8569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9288451"/>
              </p:ext>
            </p:extLst>
          </p:nvPr>
        </p:nvGraphicFramePr>
        <p:xfrm>
          <a:off x="457200" y="875638"/>
          <a:ext cx="5562600" cy="270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848637"/>
            <a:ext cx="5562599" cy="34385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플레이하는 연령대로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~30</a:t>
            </a:r>
            <a:r>
              <a:rPr lang="ko-KR" altLang="en-US" sz="1200" dirty="0"/>
              <a:t>대임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10</a:t>
            </a:r>
            <a:r>
              <a:rPr lang="ko-KR" altLang="en-US" sz="1200" dirty="0"/>
              <a:t>대로 연령대가 내려갈 수록 </a:t>
            </a:r>
            <a:r>
              <a:rPr lang="en-US" altLang="ko-KR" sz="1200" dirty="0"/>
              <a:t>PC</a:t>
            </a:r>
            <a:r>
              <a:rPr lang="ko-KR" altLang="en-US" sz="1200" dirty="0"/>
              <a:t>게임에 이용률이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 게임의 경우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, 20</a:t>
            </a:r>
            <a:r>
              <a:rPr lang="ko-KR" altLang="en-US" sz="1200" dirty="0"/>
              <a:t>대</a:t>
            </a:r>
            <a:r>
              <a:rPr lang="en-US" altLang="ko-KR" sz="1200" dirty="0"/>
              <a:t>, 30</a:t>
            </a:r>
            <a:r>
              <a:rPr lang="ko-KR" altLang="en-US" sz="1200" dirty="0"/>
              <a:t>대의 이용률이 차이가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30</a:t>
            </a:r>
            <a:r>
              <a:rPr lang="ko-KR" altLang="en-US" sz="1200" dirty="0"/>
              <a:t>대의 경우 콘솔 게임의 이용률이 다른 연령대에 비해 높음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다운받게 되는 계기는 </a:t>
            </a:r>
            <a:r>
              <a:rPr lang="en-US" altLang="ko-KR" sz="1200" dirty="0"/>
              <a:t>10</a:t>
            </a:r>
            <a:r>
              <a:rPr lang="ko-KR" altLang="en-US" sz="1200" dirty="0"/>
              <a:t>대는 친구의 추천과 플레이 스토어 게임 순위권에 있는 게임을 선택하는 경향이 가장 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en-US" altLang="ko-KR" sz="1200" dirty="0"/>
              <a:t>30</a:t>
            </a:r>
            <a:r>
              <a:rPr lang="ko-KR" altLang="en-US" sz="1200" dirty="0"/>
              <a:t>대의 경우 친구의 영향 보다 직접 정보를 획득해 게임을 다운받게 되는 경우가 높음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내용 개체 틀 20">
            <a:extLst>
              <a:ext uri="{FF2B5EF4-FFF2-40B4-BE49-F238E27FC236}">
                <a16:creationId xmlns:a16="http://schemas.microsoft.com/office/drawing/2014/main" id="{DF78B6EC-5FC1-4D7F-8B06-102C786AF0C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3581400"/>
            <a:ext cx="4705352" cy="2705762"/>
          </a:xfr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6172199" y="1323313"/>
            <a:ext cx="5562599" cy="1524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 예상 이용자를 직접 만들어 보는 페르소나 제작을 시도</a:t>
            </a:r>
            <a:endParaRPr lang="en-US" altLang="ko-KR" sz="1200" dirty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86009B-9E9C-40F6-BEC3-62E4527E2A6C}"/>
              </a:ext>
            </a:extLst>
          </p:cNvPr>
          <p:cNvSpPr/>
          <p:nvPr/>
        </p:nvSpPr>
        <p:spPr>
          <a:xfrm>
            <a:off x="2111375" y="1437944"/>
            <a:ext cx="1136650" cy="1743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537987-2502-432F-B247-89AEBA5AEBF9}"/>
              </a:ext>
            </a:extLst>
          </p:cNvPr>
          <p:cNvSpPr/>
          <p:nvPr/>
        </p:nvSpPr>
        <p:spPr>
          <a:xfrm>
            <a:off x="2393950" y="5133975"/>
            <a:ext cx="730250" cy="371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D1ED193-5037-479D-88B9-BCB11ACC8365}"/>
              </a:ext>
            </a:extLst>
          </p:cNvPr>
          <p:cNvCxnSpPr/>
          <p:nvPr/>
        </p:nvCxnSpPr>
        <p:spPr>
          <a:xfrm flipV="1">
            <a:off x="2035174" y="1437944"/>
            <a:ext cx="0" cy="14957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13379</TotalTime>
  <Words>4700</Words>
  <Application>Microsoft Office PowerPoint</Application>
  <PresentationFormat>와이드스크린</PresentationFormat>
  <Paragraphs>1140</Paragraphs>
  <Slides>33</Slides>
  <Notes>11</Notes>
  <HiddenSlides>8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전투에 집중할 수 있는 UI 를 위한 설계</vt:lpstr>
      <vt:lpstr>버전 관리</vt:lpstr>
      <vt:lpstr>피드백(부족한 점) 관리(해결한 것은 지워야됨)</vt:lpstr>
      <vt:lpstr>PowerPoint 프레젠테이션</vt:lpstr>
      <vt:lpstr>PowerPoint 프레젠테이션</vt:lpstr>
      <vt:lpstr>PowerPoint 프레젠테이션</vt:lpstr>
      <vt:lpstr>PowerPoint 프레젠테이션</vt:lpstr>
      <vt:lpstr>조이스틱 조작 방식 분석</vt:lpstr>
      <vt:lpstr>사용자 분석(2019년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참고 자료</vt:lpstr>
      <vt:lpstr>버튼 UI 기획</vt:lpstr>
      <vt:lpstr>PowerPoint 프레젠테이션</vt:lpstr>
      <vt:lpstr>세부 UI 분석</vt:lpstr>
      <vt:lpstr>세부 UI 분석</vt:lpstr>
      <vt:lpstr>세부 UI 분석</vt:lpstr>
      <vt:lpstr>세부 UI 분석</vt:lpstr>
      <vt:lpstr>세부 UI 분석</vt:lpstr>
      <vt:lpstr>세부 UI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세부 UI 설정</vt:lpstr>
      <vt:lpstr>세부 UI 설정</vt:lpstr>
      <vt:lpstr>레이어 설명과 전체 씬 흐름</vt:lpstr>
      <vt:lpstr>조작방식 기획</vt:lpstr>
      <vt:lpstr>조작방식 기획</vt:lpstr>
      <vt:lpstr>세계관을 잘 나타낼 수 있는 UI 기획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688</cp:revision>
  <dcterms:created xsi:type="dcterms:W3CDTF">2019-10-07T05:13:37Z</dcterms:created>
  <dcterms:modified xsi:type="dcterms:W3CDTF">2019-12-10T04:32:26Z</dcterms:modified>
</cp:coreProperties>
</file>